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1"/>
    <p:sldMasterId id="2147483655" r:id="rId2"/>
    <p:sldMasterId id="2147483656" r:id="rId3"/>
    <p:sldMasterId id="2147483659" r:id="rId4"/>
  </p:sldMasterIdLst>
  <p:notesMasterIdLst>
    <p:notesMasterId r:id="rId38"/>
  </p:notesMasterIdLst>
  <p:handoutMasterIdLst>
    <p:handoutMasterId r:id="rId39"/>
  </p:handoutMasterIdLst>
  <p:sldIdLst>
    <p:sldId id="995" r:id="rId5"/>
    <p:sldId id="1102" r:id="rId6"/>
    <p:sldId id="1054" r:id="rId7"/>
    <p:sldId id="1047" r:id="rId8"/>
    <p:sldId id="1051" r:id="rId9"/>
    <p:sldId id="501" r:id="rId10"/>
    <p:sldId id="1094" r:id="rId11"/>
    <p:sldId id="1057" r:id="rId12"/>
    <p:sldId id="1062" r:id="rId13"/>
    <p:sldId id="1063" r:id="rId14"/>
    <p:sldId id="1058" r:id="rId15"/>
    <p:sldId id="1095" r:id="rId16"/>
    <p:sldId id="1096" r:id="rId17"/>
    <p:sldId id="1069" r:id="rId18"/>
    <p:sldId id="1097" r:id="rId19"/>
    <p:sldId id="1098" r:id="rId20"/>
    <p:sldId id="1074" r:id="rId21"/>
    <p:sldId id="1059" r:id="rId22"/>
    <p:sldId id="1099" r:id="rId23"/>
    <p:sldId id="1100" r:id="rId24"/>
    <p:sldId id="1101" r:id="rId25"/>
    <p:sldId id="1060" r:id="rId26"/>
    <p:sldId id="1071" r:id="rId27"/>
    <p:sldId id="1072" r:id="rId28"/>
    <p:sldId id="1076" r:id="rId29"/>
    <p:sldId id="1086" r:id="rId30"/>
    <p:sldId id="1077" r:id="rId31"/>
    <p:sldId id="1078" r:id="rId32"/>
    <p:sldId id="1081" r:id="rId33"/>
    <p:sldId id="1082" r:id="rId34"/>
    <p:sldId id="1083" r:id="rId35"/>
    <p:sldId id="1087" r:id="rId36"/>
    <p:sldId id="1039" r:id="rId3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accent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accent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accent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accent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accent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accent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accent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accent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AB00"/>
    <a:srgbClr val="F0AB9C"/>
    <a:srgbClr val="C5E5FF"/>
    <a:srgbClr val="B7DEFF"/>
    <a:srgbClr val="C7D5FD"/>
    <a:srgbClr val="C5EEFF"/>
    <a:srgbClr val="AFDBFF"/>
    <a:srgbClr val="F3FA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0117" autoAdjust="0"/>
  </p:normalViewPr>
  <p:slideViewPr>
    <p:cSldViewPr snapToGrid="0">
      <p:cViewPr>
        <p:scale>
          <a:sx n="75" d="100"/>
          <a:sy n="75" d="100"/>
        </p:scale>
        <p:origin x="-1308" y="-378"/>
      </p:cViewPr>
      <p:guideLst>
        <p:guide orient="horz" pos="1933"/>
        <p:guide orient="horz" pos="3268"/>
        <p:guide pos="5579"/>
        <p:guide pos="166"/>
        <p:guide pos="523"/>
        <p:guide pos="2880"/>
        <p:guide pos="39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94" y="-78"/>
      </p:cViewPr>
      <p:guideLst>
        <p:guide orient="horz" pos="3128"/>
        <p:guide pos="2141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CE81A9-2B3E-4DEF-BB58-35078CBA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4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B03C3F-315B-47A6-BF83-B4C613C3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447CA-5CF8-4320-9DDA-CE7CEBC6021A}" type="slidenum">
              <a:rPr lang="ru-RU" smtClean="0"/>
              <a:pPr/>
              <a:t>0</a:t>
            </a:fld>
            <a:endParaRPr lang="ru-RU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A3E00F5A-E288-425A-BC22-B267263FF0C5}" type="slidenum">
              <a:rPr lang="ru-R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xfrm>
            <a:off x="454362" y="5090516"/>
            <a:ext cx="5888957" cy="4440451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A3E00F5A-E288-425A-BC22-B267263FF0C5}" type="slidenum">
              <a:rPr lang="ru-RU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Маршрут (</a:t>
            </a:r>
            <a:r>
              <a:rPr lang="en-US" sz="1200" dirty="0" smtClean="0"/>
              <a:t>Route</a:t>
            </a:r>
            <a:r>
              <a:rPr lang="ru-RU" sz="1200" dirty="0" smtClean="0"/>
              <a:t>) определяет последовательность шагов, которые должны быть</a:t>
            </a:r>
            <a:r>
              <a:rPr lang="en-US" sz="1200" dirty="0" smtClean="0"/>
              <a:t> </a:t>
            </a:r>
            <a:r>
              <a:rPr lang="ru-RU" sz="1200" dirty="0" smtClean="0"/>
              <a:t>выполнены в ходе производственного процесса. </a:t>
            </a:r>
          </a:p>
          <a:p>
            <a:r>
              <a:rPr lang="ru-RU" sz="1200" dirty="0" smtClean="0"/>
              <a:t>Шагом маршрута может быть операция, другой маршрут или точка принятия решения.</a:t>
            </a:r>
          </a:p>
          <a:p>
            <a:r>
              <a:rPr lang="ru-RU" sz="1200" dirty="0" smtClean="0"/>
              <a:t>Экран обработки маршрутов позволяет оперативно вносить корректировки в ответ на изменение каких-либо производственных условий в цеху. </a:t>
            </a:r>
          </a:p>
          <a:p>
            <a:r>
              <a:rPr lang="ru-RU" sz="1200" dirty="0" smtClean="0"/>
              <a:t>Пользовательский интерфейс этого экрана легок для понимания и управления.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1F6FC-F96B-4AA7-8F90-99BBB95552D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случаи для</a:t>
            </a:r>
            <a:r>
              <a:rPr lang="ru-RU" baseline="0" dirty="0" smtClean="0"/>
              <a:t> консолидированного сбора данных с нескольких станков с ЧПУ используется промышленный коммутатор </a:t>
            </a:r>
            <a:r>
              <a:rPr lang="en-US" baseline="0" dirty="0" smtClean="0"/>
              <a:t>SCALANCE</a:t>
            </a:r>
            <a:r>
              <a:rPr lang="ru-RU" baseline="0" dirty="0" smtClean="0"/>
              <a:t> фирмы </a:t>
            </a:r>
            <a:r>
              <a:rPr lang="en-US" baseline="0" dirty="0" smtClean="0"/>
              <a:t>Siemens, </a:t>
            </a:r>
            <a:r>
              <a:rPr lang="ru-RU" baseline="0" dirty="0" smtClean="0"/>
              <a:t>а далее данные поступают на сервер.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1F6FC-F96B-4AA7-8F90-99BBB95552D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8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A3E00F5A-E288-425A-BC22-B267263FF0C5}" type="slidenum">
              <a:rPr lang="ru-RU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8713" y="1354138"/>
            <a:ext cx="8015287" cy="5080000"/>
          </a:xfrm>
          <a:prstGeom prst="rect">
            <a:avLst/>
          </a:prstGeom>
          <a:solidFill>
            <a:srgbClr val="E6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7288" y="1211263"/>
            <a:ext cx="2279650" cy="147637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0"/>
            <a:ext cx="11477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86650" y="7620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sz="1800" b="1" smtClean="0">
                <a:solidFill>
                  <a:srgbClr val="0095CE"/>
                </a:solidFill>
              </a:rPr>
              <a:t>www.ibs.ru</a:t>
            </a:r>
            <a:endParaRPr lang="ru-RU" sz="1800" b="1" smtClean="0">
              <a:solidFill>
                <a:srgbClr val="0095CE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46350" y="1828800"/>
            <a:ext cx="200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1800" smtClean="0">
                <a:solidFill>
                  <a:srgbClr val="ED1B2E"/>
                </a:solidFill>
              </a:rPr>
              <a:t>Вставьте картинку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28713" y="1354138"/>
            <a:ext cx="8015287" cy="5080000"/>
          </a:xfrm>
          <a:prstGeom prst="rect">
            <a:avLst/>
          </a:prstGeom>
          <a:solidFill>
            <a:srgbClr val="E6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27288" y="1211263"/>
            <a:ext cx="2279650" cy="147637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13" name="Picture 1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0"/>
            <a:ext cx="11477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486650" y="7620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sz="1800" b="1" smtClean="0">
                <a:solidFill>
                  <a:srgbClr val="0095CE"/>
                </a:solidFill>
                <a:latin typeface="Tahoma" pitchFamily="34" charset="0"/>
              </a:rPr>
              <a:t>www.ibs.ru</a:t>
            </a:r>
            <a:endParaRPr lang="ru-RU" sz="1800" b="1" smtClean="0">
              <a:solidFill>
                <a:srgbClr val="0095CE"/>
              </a:solidFill>
              <a:latin typeface="Tahoma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46350" y="1828800"/>
            <a:ext cx="200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1800" smtClean="0">
                <a:solidFill>
                  <a:srgbClr val="ED1B2E"/>
                </a:solidFill>
                <a:latin typeface="Tahoma" pitchFamily="34" charset="0"/>
              </a:rPr>
              <a:t>Вставьте картинку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25700" y="3776663"/>
            <a:ext cx="6597650" cy="1549400"/>
          </a:xfrm>
        </p:spPr>
        <p:txBody>
          <a:bodyPr/>
          <a:lstStyle>
            <a:lvl1pPr>
              <a:defRPr sz="2600">
                <a:solidFill>
                  <a:srgbClr val="00386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5397500"/>
            <a:ext cx="6565900" cy="1076325"/>
          </a:xfrm>
        </p:spPr>
        <p:txBody>
          <a:bodyPr/>
          <a:lstStyle>
            <a:lvl1pPr marL="0" indent="0">
              <a:buFont typeface="Tahoma" pitchFamily="34" charset="0"/>
              <a:buNone/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55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0AF2-124F-42B2-8C4C-B0373FDE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242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104775"/>
            <a:ext cx="2071687" cy="6021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4838" y="104775"/>
            <a:ext cx="6064250" cy="6021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4EE-BFBF-4B64-8716-E435E1B70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3746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4838" y="984250"/>
            <a:ext cx="8278812" cy="51419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A3B6-D979-4F71-889B-E8B359D56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5022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4838" y="984250"/>
            <a:ext cx="8278812" cy="51419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55D8-4A1A-4620-93E8-A40884560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2126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4838" y="984250"/>
            <a:ext cx="4062412" cy="5141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9650" y="984250"/>
            <a:ext cx="4064000" cy="5141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0CAA-FA87-42AD-BFC0-24B80ADC7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705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E211-6A45-4E39-8701-0125B5E1C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051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4838" y="984250"/>
            <a:ext cx="4062412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9650" y="984250"/>
            <a:ext cx="40640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84AE-DC0C-45D2-870A-A004F4081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348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489C-18F1-4C87-A92B-6C67ACA5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8501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8DFD-D402-4611-8587-4B7448BA4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9338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F661-837B-4C10-84B4-CAE0C9FF4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4917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9E0C-2214-4CFA-B0A5-F62461074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5171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60425" y="2043113"/>
            <a:ext cx="3976688" cy="407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89513" y="2043113"/>
            <a:ext cx="3978275" cy="407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D7DA-EFBE-4F4B-9CEE-478458750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9504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81DB-62D1-44AC-823E-EDA80662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0434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D298-1062-4059-B8AA-5A20F4F1C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8343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27C3-7FFD-4828-9E3D-07FF59E7B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73134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6733-211E-4256-98F3-ACA36776E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9207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F856-9C7B-4244-BB1C-DE0AB77A8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2680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60E3-EA60-41F2-8004-E22A21BC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1947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0550" y="190500"/>
            <a:ext cx="2027238" cy="5926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4075" y="190500"/>
            <a:ext cx="5934075" cy="5926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5610-16E3-4B07-BCBF-D486F068E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314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9267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884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E92E-5BA1-4F82-9183-D8D552EFE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2702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9958152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40614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63682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34224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123068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3034125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19617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9054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3225" y="1600200"/>
            <a:ext cx="2098675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436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73640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240588" cy="1790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544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6900" y="6783388"/>
            <a:ext cx="8547100" cy="746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351713" y="0"/>
            <a:ext cx="1792287" cy="1792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ED1B2E"/>
              </a:solidFill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2775" y="106363"/>
            <a:ext cx="6502400" cy="1584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29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70000" y="3175000"/>
            <a:ext cx="6565900" cy="1079500"/>
          </a:xfrm>
        </p:spPr>
        <p:txBody>
          <a:bodyPr anchor="ctr"/>
          <a:lstStyle>
            <a:lvl1pPr marL="0" indent="0" algn="ctr">
              <a:buFont typeface="Tahoma" pitchFamily="34" charset="0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B381-750C-44E7-990C-B61DD74D7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726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4838" y="984250"/>
            <a:ext cx="4062412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9650" y="984250"/>
            <a:ext cx="40640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FCDD-D4FF-4623-825A-6300066E9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49053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B5E9-95AF-4A40-B655-49405E082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57428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E5A2-8A76-45AB-81A8-A8573DFC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22978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4838" y="984250"/>
            <a:ext cx="4062412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9650" y="984250"/>
            <a:ext cx="40640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3A16-7DB3-46B5-B68C-05F24549B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59436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BFCD-FF67-4EAD-B377-3E047CA5B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1065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16F2-3390-4F01-B231-D3FA0EFBF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12235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816E-3AAF-4198-871F-7E488C65D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67151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2572-41CF-41A8-8C74-4BC71DBC6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71252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F44C-60F4-4122-80B2-B825B09E7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43532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72AD-9BA2-4B2E-816E-8E05AFFC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82682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76200"/>
            <a:ext cx="2071687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4838" y="76200"/>
            <a:ext cx="606425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7B4B-04D8-4367-A8B2-2AB0F0811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742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4EEE-90FF-4615-8566-7CA9C3A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1443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76200"/>
            <a:ext cx="8288337" cy="658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4838" y="984250"/>
            <a:ext cx="8278812" cy="51419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CB1C-EDAC-4847-9F1E-515EBB98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69263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76200"/>
            <a:ext cx="8288337" cy="658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4838" y="984250"/>
            <a:ext cx="8278812" cy="51419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0AB1E-998B-4898-BD59-77731678F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084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1285-3899-405B-BEB3-363FFA59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9635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523D-AAF6-4AE7-A3B3-F8E96B70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6997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733-5FFA-4D27-BF8E-E37CDB432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044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E72-6541-43B0-ACAE-9816826A0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437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544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96900" y="6783388"/>
            <a:ext cx="8547100" cy="74612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1029" name="Picture 5" descr="razdel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85813"/>
            <a:ext cx="855345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4838" y="104775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838" y="984250"/>
            <a:ext cx="8278812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367463"/>
            <a:ext cx="213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800">
                <a:solidFill>
                  <a:srgbClr val="6B7995"/>
                </a:solidFill>
              </a:defRPr>
            </a:lvl1pPr>
          </a:lstStyle>
          <a:p>
            <a:pPr>
              <a:defRPr/>
            </a:pPr>
            <a:fld id="{F95E310B-86F5-490E-A6B8-EDFA98E6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1034" name="Picture 10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544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96900" y="6783388"/>
            <a:ext cx="8547100" cy="74612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1036" name="Picture 12" descr="razdel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85813"/>
            <a:ext cx="855345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55663" y="103188"/>
            <a:ext cx="82883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endParaRPr lang="ru-RU" sz="3000" b="1">
              <a:solidFill>
                <a:srgbClr val="0095CE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869113" y="6365875"/>
            <a:ext cx="2133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fld id="{06E64383-014A-4E57-BA7C-8810B3AA838A}" type="slidenum">
              <a:rPr lang="ru-RU" sz="1800">
                <a:solidFill>
                  <a:srgbClr val="6B7995"/>
                </a:solidFill>
              </a:rPr>
              <a:pPr algn="r"/>
              <a:t>‹#›</a:t>
            </a:fld>
            <a:endParaRPr lang="ru-RU" sz="1800">
              <a:solidFill>
                <a:srgbClr val="6B79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79" r:id="rId14"/>
    <p:sldLayoutId id="2147484681" r:id="rId15"/>
    <p:sldLayoutId id="2147484682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95CE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95CE"/>
        </a:buClr>
        <a:buSzPct val="85000"/>
        <a:buFont typeface="Tahoma" pitchFamily="34" charset="0"/>
        <a:buChar char="●"/>
        <a:defRPr sz="2000" b="1">
          <a:solidFill>
            <a:srgbClr val="003864"/>
          </a:solidFill>
          <a:latin typeface="+mn-lt"/>
          <a:ea typeface="+mn-ea"/>
          <a:cs typeface="+mn-cs"/>
        </a:defRPr>
      </a:lvl1pPr>
      <a:lvl2pPr marL="538163" indent="-182563" algn="l" rtl="0" eaLnBrk="0" fontAlgn="base" hangingPunct="0">
        <a:spcBef>
          <a:spcPct val="20000"/>
        </a:spcBef>
        <a:spcAft>
          <a:spcPct val="0"/>
        </a:spcAft>
        <a:buClr>
          <a:srgbClr val="0095CE"/>
        </a:buClr>
        <a:buSzPct val="120000"/>
        <a:buFont typeface="Tahoma" pitchFamily="34" charset="0"/>
        <a:buChar char="◦"/>
        <a:defRPr sz="2000">
          <a:solidFill>
            <a:srgbClr val="003864"/>
          </a:solidFill>
          <a:latin typeface="+mn-lt"/>
        </a:defRPr>
      </a:lvl2pPr>
      <a:lvl3pPr marL="900113" indent="-182563" algn="l" rtl="0" eaLnBrk="0" fontAlgn="base" hangingPunct="0">
        <a:spcBef>
          <a:spcPct val="20000"/>
        </a:spcBef>
        <a:spcAft>
          <a:spcPct val="0"/>
        </a:spcAft>
        <a:buClr>
          <a:srgbClr val="0095CE"/>
        </a:buClr>
        <a:buSzPct val="120000"/>
        <a:buFont typeface="Tahoma" pitchFamily="34" charset="0"/>
        <a:buChar char="▪"/>
        <a:defRPr>
          <a:solidFill>
            <a:srgbClr val="003864"/>
          </a:solidFill>
          <a:latin typeface="+mn-lt"/>
        </a:defRPr>
      </a:lvl3pPr>
      <a:lvl4pPr marL="1254125" indent="-174625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-"/>
        <a:defRPr sz="1600">
          <a:solidFill>
            <a:schemeClr val="tx1"/>
          </a:solidFill>
          <a:latin typeface="+mn-lt"/>
        </a:defRPr>
      </a:lvl4pPr>
      <a:lvl5pPr marL="1976438" indent="-1825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5pPr>
      <a:lvl6pPr marL="24336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6pPr>
      <a:lvl7pPr marL="28908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7pPr>
      <a:lvl8pPr marL="33480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8pPr>
      <a:lvl9pPr marL="38052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7240588" cy="1790700"/>
          </a:xfrm>
          <a:prstGeom prst="rect">
            <a:avLst/>
          </a:prstGeom>
          <a:solidFill>
            <a:srgbClr val="E6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544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96900" y="6783388"/>
            <a:ext cx="8547100" cy="74612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4075" y="190500"/>
            <a:ext cx="59848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0425" y="2043113"/>
            <a:ext cx="810736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367463"/>
            <a:ext cx="213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800">
                <a:solidFill>
                  <a:srgbClr val="6B7995"/>
                </a:solidFill>
              </a:defRPr>
            </a:lvl1pPr>
          </a:lstStyle>
          <a:p>
            <a:pPr>
              <a:defRPr/>
            </a:pPr>
            <a:fld id="{E0C26FB4-E074-4568-B158-1762481AE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864"/>
          </a:solidFill>
          <a:latin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AutoNum type="arabicPeriod"/>
        <a:defRPr sz="2600">
          <a:solidFill>
            <a:srgbClr val="003864"/>
          </a:solidFill>
          <a:latin typeface="+mn-lt"/>
          <a:ea typeface="+mn-ea"/>
          <a:cs typeface="+mn-cs"/>
        </a:defRPr>
      </a:lvl1pPr>
      <a:lvl2pPr marL="757238" indent="-5778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3938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28713" y="1354138"/>
            <a:ext cx="8015287" cy="5080000"/>
          </a:xfrm>
          <a:prstGeom prst="rect">
            <a:avLst/>
          </a:prstGeom>
          <a:solidFill>
            <a:srgbClr val="E6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27288" y="1211263"/>
            <a:ext cx="2279650" cy="147637"/>
          </a:xfrm>
          <a:prstGeom prst="rect">
            <a:avLst/>
          </a:prstGeom>
          <a:solidFill>
            <a:srgbClr val="009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0"/>
            <a:ext cx="11477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486650" y="7620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sz="1800" b="1" smtClean="0">
                <a:solidFill>
                  <a:srgbClr val="0095CE"/>
                </a:solidFill>
              </a:rPr>
              <a:t>www.ibs.ru</a:t>
            </a:r>
            <a:endParaRPr lang="ru-RU" sz="1800" b="1" smtClean="0">
              <a:solidFill>
                <a:srgbClr val="0095CE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46350" y="1828800"/>
            <a:ext cx="200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1800" smtClean="0">
                <a:solidFill>
                  <a:srgbClr val="ED1B2E"/>
                </a:solidFill>
              </a:rPr>
              <a:t>Вставьте картинку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33638" y="3770313"/>
            <a:ext cx="641826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8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544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96900" y="6783388"/>
            <a:ext cx="8547100" cy="746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ru-RU"/>
          </a:p>
        </p:txBody>
      </p:sp>
      <p:pic>
        <p:nvPicPr>
          <p:cNvPr id="4100" name="Picture 4" descr="razdel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85813"/>
            <a:ext cx="855345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4838" y="76200"/>
            <a:ext cx="828833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838" y="984250"/>
            <a:ext cx="8278812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0050" y="6367463"/>
            <a:ext cx="213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800">
                <a:solidFill>
                  <a:srgbClr val="6B7995"/>
                </a:solidFill>
              </a:defRPr>
            </a:lvl1pPr>
          </a:lstStyle>
          <a:p>
            <a:pPr>
              <a:defRPr/>
            </a:pPr>
            <a:fld id="{8F8F5E09-E752-4A03-B5C0-346D67C86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  <p:sldLayoutId id="214748468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SzPct val="80000"/>
        <a:buFont typeface="Tahoma" pitchFamily="34" charset="0"/>
        <a:buChar char="●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52450" indent="-1889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23900" indent="-1698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976438" indent="-1825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5pPr>
      <a:lvl6pPr marL="24336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6pPr>
      <a:lvl7pPr marL="28908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7pPr>
      <a:lvl8pPr marL="33480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8pPr>
      <a:lvl9pPr marL="3805238" indent="-18256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http://www.smartcode.ru/admin/events/11279.jpg" TargetMode="Externa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8000" y="3875089"/>
            <a:ext cx="7221538" cy="184313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4892"/>
                </a:solidFill>
              </a:rPr>
              <a:t>Управление механосборочным производством с использованием </a:t>
            </a:r>
            <a:r>
              <a:rPr lang="en-US" dirty="0" smtClean="0">
                <a:solidFill>
                  <a:srgbClr val="004892"/>
                </a:solidFill>
              </a:rPr>
              <a:t>SAP Manufacturing Execution</a:t>
            </a:r>
            <a:r>
              <a:rPr lang="en-US" dirty="0">
                <a:solidFill>
                  <a:srgbClr val="004892"/>
                </a:solidFill>
              </a:rPr>
              <a:t/>
            </a:r>
            <a:br>
              <a:rPr lang="en-US" dirty="0">
                <a:solidFill>
                  <a:srgbClr val="004892"/>
                </a:solidFill>
              </a:rPr>
            </a:br>
            <a:endParaRPr lang="ru-RU" dirty="0">
              <a:solidFill>
                <a:srgbClr val="004892"/>
              </a:solidFill>
            </a:endParaRPr>
          </a:p>
        </p:txBody>
      </p:sp>
      <p:sp>
        <p:nvSpPr>
          <p:cNvPr id="59394" name="Rectangle 2" descr="photo17"/>
          <p:cNvSpPr>
            <a:spLocks noChangeArrowheads="1"/>
          </p:cNvSpPr>
          <p:nvPr/>
        </p:nvSpPr>
        <p:spPr bwMode="auto">
          <a:xfrm>
            <a:off x="2425700" y="1216025"/>
            <a:ext cx="2278063" cy="227806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886325" y="1507471"/>
            <a:ext cx="4095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 b="1" dirty="0">
                <a:solidFill>
                  <a:srgbClr val="004892"/>
                </a:solidFill>
              </a:rPr>
              <a:t>Филиппов А.М.</a:t>
            </a:r>
          </a:p>
          <a:p>
            <a:pPr algn="r">
              <a:spcBef>
                <a:spcPct val="50000"/>
              </a:spcBef>
            </a:pPr>
            <a:endParaRPr lang="ru-RU" sz="800" dirty="0">
              <a:solidFill>
                <a:srgbClr val="00489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sz="1500" dirty="0">
                <a:solidFill>
                  <a:srgbClr val="004892"/>
                </a:solidFill>
              </a:rPr>
              <a:t>Директор Отделения </a:t>
            </a:r>
            <a:r>
              <a:rPr lang="en-US" sz="1500" dirty="0">
                <a:solidFill>
                  <a:srgbClr val="004892"/>
                </a:solidFill>
              </a:rPr>
              <a:t>MES </a:t>
            </a:r>
            <a:r>
              <a:rPr lang="ru-RU" sz="1500" dirty="0">
                <a:solidFill>
                  <a:srgbClr val="004892"/>
                </a:solidFill>
              </a:rPr>
              <a:t>решений </a:t>
            </a:r>
          </a:p>
          <a:p>
            <a:pPr algn="r">
              <a:spcBef>
                <a:spcPct val="50000"/>
              </a:spcBef>
            </a:pPr>
            <a:r>
              <a:rPr lang="en-US" sz="1500" dirty="0" smtClean="0">
                <a:solidFill>
                  <a:srgbClr val="004892"/>
                </a:solidFill>
              </a:rPr>
              <a:t>IBS</a:t>
            </a:r>
          </a:p>
          <a:p>
            <a:pPr algn="r">
              <a:spcBef>
                <a:spcPct val="50000"/>
              </a:spcBef>
            </a:pPr>
            <a:endParaRPr lang="en-US" sz="1500" dirty="0" smtClean="0">
              <a:solidFill>
                <a:srgbClr val="004892"/>
              </a:solidFill>
            </a:endParaRPr>
          </a:p>
          <a:p>
            <a:pPr algn="r">
              <a:spcBef>
                <a:spcPct val="50000"/>
              </a:spcBef>
            </a:pPr>
            <a:endParaRPr lang="en-US" sz="1500" dirty="0">
              <a:solidFill>
                <a:srgbClr val="0048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Ведение производственного заказа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7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4838" y="76200"/>
            <a:ext cx="8539162" cy="658813"/>
          </a:xfrm>
        </p:spPr>
        <p:txBody>
          <a:bodyPr/>
          <a:lstStyle/>
          <a:p>
            <a:r>
              <a:rPr lang="ru-RU" dirty="0" smtClean="0"/>
              <a:t>Интеграция процессов (учет производства)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35C52C-DB3C-417E-A167-BB820DEE645A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203" name="Rectangle 567"/>
          <p:cNvSpPr>
            <a:spLocks noChangeArrowheads="1"/>
          </p:cNvSpPr>
          <p:nvPr/>
        </p:nvSpPr>
        <p:spPr bwMode="gray">
          <a:xfrm>
            <a:off x="7616312" y="1449040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Rectangle 7"/>
          <p:cNvSpPr>
            <a:spLocks noChangeArrowheads="1"/>
          </p:cNvSpPr>
          <p:nvPr/>
        </p:nvSpPr>
        <p:spPr bwMode="gray">
          <a:xfrm>
            <a:off x="1706049" y="1449040"/>
            <a:ext cx="1425575" cy="4500966"/>
          </a:xfrm>
          <a:prstGeom prst="rect">
            <a:avLst/>
          </a:prstGeom>
          <a:solidFill>
            <a:srgbClr val="BBC8A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Rectangle 8"/>
          <p:cNvSpPr>
            <a:spLocks noChangeArrowheads="1"/>
          </p:cNvSpPr>
          <p:nvPr/>
        </p:nvSpPr>
        <p:spPr bwMode="gray">
          <a:xfrm>
            <a:off x="229674" y="1449040"/>
            <a:ext cx="1425575" cy="4500966"/>
          </a:xfrm>
          <a:prstGeom prst="rect">
            <a:avLst/>
          </a:prstGeom>
          <a:solidFill>
            <a:srgbClr val="B4C3C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Rectangle 9"/>
          <p:cNvSpPr>
            <a:spLocks noChangeArrowheads="1"/>
          </p:cNvSpPr>
          <p:nvPr/>
        </p:nvSpPr>
        <p:spPr bwMode="gray">
          <a:xfrm>
            <a:off x="3180837" y="1449040"/>
            <a:ext cx="1425575" cy="4500966"/>
          </a:xfrm>
          <a:prstGeom prst="rect">
            <a:avLst/>
          </a:prstGeom>
          <a:solidFill>
            <a:srgbClr val="E6DAD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Rectangle 10"/>
          <p:cNvSpPr>
            <a:spLocks noChangeArrowheads="1"/>
          </p:cNvSpPr>
          <p:nvPr/>
        </p:nvSpPr>
        <p:spPr bwMode="gray">
          <a:xfrm>
            <a:off x="4660387" y="1449040"/>
            <a:ext cx="1427162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Rectangle 11"/>
          <p:cNvSpPr>
            <a:spLocks noChangeArrowheads="1"/>
          </p:cNvSpPr>
          <p:nvPr/>
        </p:nvSpPr>
        <p:spPr bwMode="gray">
          <a:xfrm>
            <a:off x="6138349" y="1449040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9" name="Group 142"/>
          <p:cNvGrpSpPr>
            <a:grpSpLocks/>
          </p:cNvGrpSpPr>
          <p:nvPr/>
        </p:nvGrpSpPr>
        <p:grpSpPr bwMode="auto">
          <a:xfrm>
            <a:off x="291587" y="2158703"/>
            <a:ext cx="1301750" cy="269875"/>
            <a:chOff x="476" y="2387"/>
            <a:chExt cx="907" cy="227"/>
          </a:xfrm>
        </p:grpSpPr>
        <p:sp>
          <p:nvSpPr>
            <p:cNvPr id="210" name="Rectangle 143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Управление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запасами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tangle 144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Поступление запасов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tangle 145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3" name="Group 146"/>
          <p:cNvGrpSpPr>
            <a:grpSpLocks/>
          </p:cNvGrpSpPr>
          <p:nvPr/>
        </p:nvGrpSpPr>
        <p:grpSpPr bwMode="auto">
          <a:xfrm>
            <a:off x="4722299" y="2541611"/>
            <a:ext cx="1301750" cy="350719"/>
            <a:chOff x="476" y="2387"/>
            <a:chExt cx="907" cy="295"/>
          </a:xfrm>
        </p:grpSpPr>
        <p:sp>
          <p:nvSpPr>
            <p:cNvPr id="214" name="Rectangle 147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Rectangle 148"/>
            <p:cNvSpPr>
              <a:spLocks noChangeArrowheads="1"/>
            </p:cNvSpPr>
            <p:nvPr/>
          </p:nvSpPr>
          <p:spPr bwMode="gray">
            <a:xfrm>
              <a:off x="476" y="2498"/>
              <a:ext cx="907" cy="1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Изменение данных о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запасах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Rectangle 149"/>
            <p:cNvSpPr>
              <a:spLocks noChangeArrowheads="1"/>
            </p:cNvSpPr>
            <p:nvPr/>
          </p:nvSpPr>
          <p:spPr bwMode="gray">
            <a:xfrm>
              <a:off x="476" y="2387"/>
              <a:ext cx="907" cy="295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7" name="Group 150"/>
          <p:cNvGrpSpPr>
            <a:grpSpLocks/>
          </p:cNvGrpSpPr>
          <p:nvPr/>
        </p:nvGrpSpPr>
        <p:grpSpPr bwMode="auto">
          <a:xfrm>
            <a:off x="4722299" y="3008651"/>
            <a:ext cx="1301750" cy="348341"/>
            <a:chOff x="476" y="2387"/>
            <a:chExt cx="907" cy="293"/>
          </a:xfrm>
        </p:grpSpPr>
        <p:sp>
          <p:nvSpPr>
            <p:cNvPr id="218" name="Rectangle 151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Rectangle 152"/>
            <p:cNvSpPr>
              <a:spLocks noChangeArrowheads="1"/>
            </p:cNvSpPr>
            <p:nvPr/>
          </p:nvSpPr>
          <p:spPr bwMode="gray">
            <a:xfrm>
              <a:off x="476" y="2498"/>
              <a:ext cx="907" cy="1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Просмотр отчета 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b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о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состоянии склада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ectangle 153"/>
            <p:cNvSpPr>
              <a:spLocks noChangeArrowheads="1"/>
            </p:cNvSpPr>
            <p:nvPr/>
          </p:nvSpPr>
          <p:spPr bwMode="gray">
            <a:xfrm>
              <a:off x="476" y="2387"/>
              <a:ext cx="907" cy="293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4" name="Group 205"/>
          <p:cNvGrpSpPr>
            <a:grpSpLocks/>
          </p:cNvGrpSpPr>
          <p:nvPr/>
        </p:nvGrpSpPr>
        <p:grpSpPr bwMode="auto">
          <a:xfrm>
            <a:off x="6219403" y="3524250"/>
            <a:ext cx="1301750" cy="269875"/>
            <a:chOff x="4788" y="2841"/>
            <a:chExt cx="820" cy="227"/>
          </a:xfrm>
        </p:grpSpPr>
        <p:sp>
          <p:nvSpPr>
            <p:cNvPr id="235" name="Rectangle 184"/>
            <p:cNvSpPr>
              <a:spLocks noChangeArrowheads="1"/>
            </p:cNvSpPr>
            <p:nvPr/>
          </p:nvSpPr>
          <p:spPr bwMode="gray">
            <a:xfrm>
              <a:off x="4788" y="2841"/>
              <a:ext cx="820" cy="112"/>
            </a:xfrm>
            <a:prstGeom prst="rect">
              <a:avLst/>
            </a:prstGeom>
            <a:solidFill>
              <a:srgbClr val="8FD31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Запуск производства 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WIP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tangle 185"/>
            <p:cNvSpPr>
              <a:spLocks noChangeArrowheads="1"/>
            </p:cNvSpPr>
            <p:nvPr/>
          </p:nvSpPr>
          <p:spPr bwMode="gray">
            <a:xfrm>
              <a:off x="4788" y="2952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Запуск операции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ectangle 186"/>
            <p:cNvSpPr>
              <a:spLocks noChangeArrowheads="1"/>
            </p:cNvSpPr>
            <p:nvPr/>
          </p:nvSpPr>
          <p:spPr bwMode="gray">
            <a:xfrm>
              <a:off x="4788" y="2841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8" name="Group 310"/>
          <p:cNvGrpSpPr>
            <a:grpSpLocks/>
          </p:cNvGrpSpPr>
          <p:nvPr/>
        </p:nvGrpSpPr>
        <p:grpSpPr bwMode="auto">
          <a:xfrm>
            <a:off x="1763199" y="2158703"/>
            <a:ext cx="1301750" cy="269875"/>
            <a:chOff x="476" y="2387"/>
            <a:chExt cx="907" cy="227"/>
          </a:xfrm>
        </p:grpSpPr>
        <p:sp>
          <p:nvSpPr>
            <p:cNvPr id="239" name="Rectangle 311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Rectangle 312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Импорт</a:t>
              </a:r>
              <a:r>
                <a:rPr lang="ru-RU" sz="700" kern="0" noProof="0" dirty="0" smtClean="0">
                  <a:solidFill>
                    <a:sysClr val="windowText" lastClr="000000"/>
                  </a:solidFill>
                </a:rPr>
                <a:t> запасов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Rectangle 313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4" name="Oval 428"/>
          <p:cNvSpPr>
            <a:spLocks noChangeArrowheads="1"/>
          </p:cNvSpPr>
          <p:nvPr/>
        </p:nvSpPr>
        <p:spPr bwMode="gray">
          <a:xfrm>
            <a:off x="1442524" y="2072978"/>
            <a:ext cx="182563" cy="182562"/>
          </a:xfrm>
          <a:prstGeom prst="ellipse">
            <a:avLst/>
          </a:prstGeom>
          <a:solidFill>
            <a:srgbClr val="E6D80A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46" name="Rectangle 455"/>
          <p:cNvSpPr>
            <a:spLocks noChangeArrowheads="1"/>
          </p:cNvSpPr>
          <p:nvPr/>
        </p:nvSpPr>
        <p:spPr bwMode="gray">
          <a:xfrm>
            <a:off x="1706049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557630"/>
              </a:gs>
              <a:gs pos="100000">
                <a:srgbClr val="55763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7" name="Rectangle 456"/>
          <p:cNvSpPr>
            <a:spLocks noChangeArrowheads="1"/>
          </p:cNvSpPr>
          <p:nvPr/>
        </p:nvSpPr>
        <p:spPr bwMode="gray">
          <a:xfrm>
            <a:off x="229674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44697D"/>
              </a:gs>
              <a:gs pos="100000">
                <a:srgbClr val="44697D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Планировщик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8" name="Rectangle 457"/>
          <p:cNvSpPr>
            <a:spLocks noChangeArrowheads="1"/>
          </p:cNvSpPr>
          <p:nvPr/>
        </p:nvSpPr>
        <p:spPr bwMode="gray">
          <a:xfrm>
            <a:off x="4660387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816E2C"/>
              </a:gs>
              <a:gs pos="100000">
                <a:srgbClr val="816E2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Диспетчер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9" name="AutoShape 458"/>
          <p:cNvSpPr>
            <a:spLocks noChangeArrowheads="1"/>
          </p:cNvSpPr>
          <p:nvPr/>
        </p:nvSpPr>
        <p:spPr bwMode="gray">
          <a:xfrm rot="5400000">
            <a:off x="2173568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557630">
                  <a:gamma/>
                  <a:shade val="46275"/>
                  <a:invGamma/>
                </a:srgbClr>
              </a:gs>
              <a:gs pos="100000">
                <a:srgbClr val="55763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MII</a:t>
            </a:r>
          </a:p>
        </p:txBody>
      </p:sp>
      <p:sp>
        <p:nvSpPr>
          <p:cNvPr id="250" name="AutoShape 459"/>
          <p:cNvSpPr>
            <a:spLocks noChangeArrowheads="1"/>
          </p:cNvSpPr>
          <p:nvPr/>
        </p:nvSpPr>
        <p:spPr bwMode="gray">
          <a:xfrm rot="5400000">
            <a:off x="697193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44697D">
                  <a:gamma/>
                  <a:shade val="46275"/>
                  <a:invGamma/>
                </a:srgbClr>
              </a:gs>
              <a:gs pos="100000">
                <a:srgbClr val="4469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ERP</a:t>
            </a:r>
          </a:p>
        </p:txBody>
      </p:sp>
      <p:sp>
        <p:nvSpPr>
          <p:cNvPr id="251" name="AutoShape 460"/>
          <p:cNvSpPr>
            <a:spLocks noChangeArrowheads="1"/>
          </p:cNvSpPr>
          <p:nvPr/>
        </p:nvSpPr>
        <p:spPr bwMode="gray">
          <a:xfrm rot="5400000">
            <a:off x="6605868" y="-631378"/>
            <a:ext cx="490537" cy="4381500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16E2C">
                  <a:gamma/>
                  <a:shade val="46275"/>
                  <a:invGamma/>
                </a:srgbClr>
              </a:gs>
              <a:gs pos="100000">
                <a:srgbClr val="816E2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ME</a:t>
            </a:r>
          </a:p>
        </p:txBody>
      </p:sp>
      <p:sp>
        <p:nvSpPr>
          <p:cNvPr id="252" name="Rectangle 461"/>
          <p:cNvSpPr>
            <a:spLocks noChangeArrowheads="1"/>
          </p:cNvSpPr>
          <p:nvPr/>
        </p:nvSpPr>
        <p:spPr bwMode="gray">
          <a:xfrm>
            <a:off x="3184012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3" name="Rectangle 462"/>
          <p:cNvSpPr>
            <a:spLocks noChangeArrowheads="1"/>
          </p:cNvSpPr>
          <p:nvPr/>
        </p:nvSpPr>
        <p:spPr bwMode="gray">
          <a:xfrm>
            <a:off x="6136762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A79A6C"/>
              </a:gs>
              <a:gs pos="100000">
                <a:srgbClr val="A79A6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4" name="Rectangle 463"/>
          <p:cNvSpPr>
            <a:spLocks noChangeArrowheads="1"/>
          </p:cNvSpPr>
          <p:nvPr/>
        </p:nvSpPr>
        <p:spPr bwMode="gray">
          <a:xfrm>
            <a:off x="7614724" y="980728"/>
            <a:ext cx="1427163" cy="285750"/>
          </a:xfrm>
          <a:prstGeom prst="rect">
            <a:avLst/>
          </a:prstGeom>
          <a:gradFill rotWithShape="1">
            <a:gsLst>
              <a:gs pos="0">
                <a:srgbClr val="C2B99A"/>
              </a:gs>
              <a:gs pos="100000">
                <a:srgbClr val="C2B99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Контролер ОТК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55" name="Group 466"/>
          <p:cNvGrpSpPr>
            <a:grpSpLocks/>
          </p:cNvGrpSpPr>
          <p:nvPr/>
        </p:nvGrpSpPr>
        <p:grpSpPr bwMode="auto">
          <a:xfrm>
            <a:off x="4722299" y="2157115"/>
            <a:ext cx="1301750" cy="269875"/>
            <a:chOff x="476" y="2387"/>
            <a:chExt cx="907" cy="227"/>
          </a:xfrm>
        </p:grpSpPr>
        <p:sp>
          <p:nvSpPr>
            <p:cNvPr id="256" name="Rectangle 467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Rectangle 468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Получение запасов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Rectangle 469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59" name="AutoShape 470"/>
          <p:cNvCxnSpPr>
            <a:cxnSpLocks noChangeShapeType="1"/>
          </p:cNvCxnSpPr>
          <p:nvPr/>
        </p:nvCxnSpPr>
        <p:spPr bwMode="gray">
          <a:xfrm flipV="1">
            <a:off x="3069712" y="2292053"/>
            <a:ext cx="1652587" cy="1587"/>
          </a:xfrm>
          <a:prstGeom prst="bentConnector3">
            <a:avLst>
              <a:gd name="adj1" fmla="val 49954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260" name="AutoShape 472"/>
          <p:cNvCxnSpPr>
            <a:cxnSpLocks noChangeShapeType="1"/>
          </p:cNvCxnSpPr>
          <p:nvPr/>
        </p:nvCxnSpPr>
        <p:spPr bwMode="gray">
          <a:xfrm rot="16200000" flipH="1">
            <a:off x="5312849" y="2479695"/>
            <a:ext cx="122238" cy="1588"/>
          </a:xfrm>
          <a:prstGeom prst="bentConnector3">
            <a:avLst>
              <a:gd name="adj1" fmla="val 4935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261" name="AutoShape 473" descr="Wide upward diagonal"/>
          <p:cNvSpPr>
            <a:spLocks noChangeArrowheads="1"/>
          </p:cNvSpPr>
          <p:nvPr/>
        </p:nvSpPr>
        <p:spPr bwMode="gray">
          <a:xfrm>
            <a:off x="1531424" y="2255540"/>
            <a:ext cx="347663" cy="106363"/>
          </a:xfrm>
          <a:prstGeom prst="homePlate">
            <a:avLst>
              <a:gd name="adj" fmla="val 81716"/>
            </a:avLst>
          </a:prstGeom>
          <a:pattFill prst="wdUp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IDOC</a:t>
            </a:r>
          </a:p>
        </p:txBody>
      </p:sp>
      <p:grpSp>
        <p:nvGrpSpPr>
          <p:cNvPr id="262" name="Group 541"/>
          <p:cNvGrpSpPr>
            <a:grpSpLocks/>
          </p:cNvGrpSpPr>
          <p:nvPr/>
        </p:nvGrpSpPr>
        <p:grpSpPr bwMode="auto">
          <a:xfrm>
            <a:off x="291587" y="2541608"/>
            <a:ext cx="1301750" cy="269875"/>
            <a:chOff x="476" y="2387"/>
            <a:chExt cx="907" cy="227"/>
          </a:xfrm>
        </p:grpSpPr>
        <p:sp>
          <p:nvSpPr>
            <p:cNvPr id="263" name="Rectangle 542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4" name="Rectangle 543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7.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Перемещение запасов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ectangle 544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6" name="Group 545"/>
          <p:cNvGrpSpPr>
            <a:grpSpLocks/>
          </p:cNvGrpSpPr>
          <p:nvPr/>
        </p:nvGrpSpPr>
        <p:grpSpPr bwMode="auto">
          <a:xfrm>
            <a:off x="1763199" y="2541617"/>
            <a:ext cx="1301750" cy="348342"/>
            <a:chOff x="476" y="2387"/>
            <a:chExt cx="907" cy="293"/>
          </a:xfrm>
        </p:grpSpPr>
        <p:sp>
          <p:nvSpPr>
            <p:cNvPr id="267" name="Rectangle 546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Rectangle 547"/>
            <p:cNvSpPr>
              <a:spLocks noChangeArrowheads="1"/>
            </p:cNvSpPr>
            <p:nvPr/>
          </p:nvSpPr>
          <p:spPr bwMode="gray">
            <a:xfrm>
              <a:off x="476" y="2498"/>
              <a:ext cx="907" cy="1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Передача данных о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перемещении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tangle 548"/>
            <p:cNvSpPr>
              <a:spLocks noChangeArrowheads="1"/>
            </p:cNvSpPr>
            <p:nvPr/>
          </p:nvSpPr>
          <p:spPr bwMode="gray">
            <a:xfrm>
              <a:off x="476" y="2387"/>
              <a:ext cx="907" cy="289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0" name="AutoShape 549" descr="Wide downward diagonal"/>
          <p:cNvSpPr>
            <a:spLocks noChangeArrowheads="1"/>
          </p:cNvSpPr>
          <p:nvPr/>
        </p:nvSpPr>
        <p:spPr bwMode="gray">
          <a:xfrm flipH="1">
            <a:off x="1502849" y="2589233"/>
            <a:ext cx="338138" cy="117475"/>
          </a:xfrm>
          <a:prstGeom prst="homePlate">
            <a:avLst>
              <a:gd name="adj" fmla="val 71960"/>
            </a:avLst>
          </a:prstGeom>
          <a:pattFill prst="wdDn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BAPI</a:t>
            </a:r>
          </a:p>
        </p:txBody>
      </p:sp>
      <p:cxnSp>
        <p:nvCxnSpPr>
          <p:cNvPr id="271" name="AutoShape 550"/>
          <p:cNvCxnSpPr>
            <a:cxnSpLocks noChangeShapeType="1"/>
          </p:cNvCxnSpPr>
          <p:nvPr/>
        </p:nvCxnSpPr>
        <p:spPr bwMode="gray">
          <a:xfrm rot="10800000">
            <a:off x="3064949" y="2676545"/>
            <a:ext cx="165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272" name="Group 555"/>
          <p:cNvGrpSpPr>
            <a:grpSpLocks/>
          </p:cNvGrpSpPr>
          <p:nvPr/>
        </p:nvGrpSpPr>
        <p:grpSpPr bwMode="auto">
          <a:xfrm>
            <a:off x="6219403" y="3921125"/>
            <a:ext cx="1301750" cy="269875"/>
            <a:chOff x="4788" y="2841"/>
            <a:chExt cx="820" cy="227"/>
          </a:xfrm>
        </p:grpSpPr>
        <p:sp>
          <p:nvSpPr>
            <p:cNvPr id="273" name="Rectangle 556"/>
            <p:cNvSpPr>
              <a:spLocks noChangeArrowheads="1"/>
            </p:cNvSpPr>
            <p:nvPr/>
          </p:nvSpPr>
          <p:spPr bwMode="gray">
            <a:xfrm>
              <a:off x="4788" y="2841"/>
              <a:ext cx="820" cy="112"/>
            </a:xfrm>
            <a:prstGeom prst="rect">
              <a:avLst/>
            </a:prstGeom>
            <a:solidFill>
              <a:srgbClr val="8FD31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Запуск производства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WIP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557"/>
            <p:cNvSpPr>
              <a:spLocks noChangeArrowheads="1"/>
            </p:cNvSpPr>
            <p:nvPr/>
          </p:nvSpPr>
          <p:spPr bwMode="gray">
            <a:xfrm>
              <a:off x="4788" y="2952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Ввод данных по 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SFC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558"/>
            <p:cNvSpPr>
              <a:spLocks noChangeArrowheads="1"/>
            </p:cNvSpPr>
            <p:nvPr/>
          </p:nvSpPr>
          <p:spPr bwMode="gray">
            <a:xfrm>
              <a:off x="4788" y="2841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76" name="AutoShape 563"/>
          <p:cNvCxnSpPr>
            <a:cxnSpLocks noChangeShapeType="1"/>
          </p:cNvCxnSpPr>
          <p:nvPr/>
        </p:nvCxnSpPr>
        <p:spPr bwMode="gray">
          <a:xfrm rot="5400000">
            <a:off x="6809953" y="3857625"/>
            <a:ext cx="120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277" name="Oval 566"/>
          <p:cNvSpPr>
            <a:spLocks noChangeArrowheads="1"/>
          </p:cNvSpPr>
          <p:nvPr/>
        </p:nvSpPr>
        <p:spPr bwMode="gray">
          <a:xfrm>
            <a:off x="7341765" y="3429000"/>
            <a:ext cx="182563" cy="182563"/>
          </a:xfrm>
          <a:prstGeom prst="ellipse">
            <a:avLst/>
          </a:prstGeom>
          <a:solidFill>
            <a:srgbClr val="8FD31D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78" name="AutoShape 592"/>
          <p:cNvSpPr>
            <a:spLocks noChangeArrowheads="1"/>
          </p:cNvSpPr>
          <p:nvPr/>
        </p:nvSpPr>
        <p:spPr bwMode="gray">
          <a:xfrm rot="5400000">
            <a:off x="3648356" y="846585"/>
            <a:ext cx="490538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NetWeaver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323" name="AutoShape 638"/>
          <p:cNvCxnSpPr>
            <a:cxnSpLocks noChangeShapeType="1"/>
            <a:stCxn id="216" idx="2"/>
            <a:endCxn id="220" idx="0"/>
          </p:cNvCxnSpPr>
          <p:nvPr/>
        </p:nvCxnSpPr>
        <p:spPr bwMode="gray">
          <a:xfrm rot="5400000">
            <a:off x="5315054" y="2950531"/>
            <a:ext cx="11624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grpSp>
        <p:nvGrpSpPr>
          <p:cNvPr id="324" name="Group 639"/>
          <p:cNvGrpSpPr>
            <a:grpSpLocks/>
          </p:cNvGrpSpPr>
          <p:nvPr/>
        </p:nvGrpSpPr>
        <p:grpSpPr bwMode="auto">
          <a:xfrm>
            <a:off x="291587" y="3008651"/>
            <a:ext cx="1301750" cy="269875"/>
            <a:chOff x="476" y="2387"/>
            <a:chExt cx="907" cy="227"/>
          </a:xfrm>
        </p:grpSpPr>
        <p:sp>
          <p:nvSpPr>
            <p:cNvPr id="325" name="Rectangle 640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Rectangle 641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9</a:t>
              </a:r>
              <a:r>
                <a:rPr lang="en-US" sz="700" kern="0" dirty="0" smtClean="0">
                  <a:solidFill>
                    <a:sysClr val="windowText" lastClr="000000"/>
                  </a:solidFill>
                </a:rPr>
                <a:t>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Перемещение запасов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Rectangle 642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8" name="Group 643"/>
          <p:cNvGrpSpPr>
            <a:grpSpLocks/>
          </p:cNvGrpSpPr>
          <p:nvPr/>
        </p:nvGrpSpPr>
        <p:grpSpPr bwMode="auto">
          <a:xfrm>
            <a:off x="1763199" y="3008651"/>
            <a:ext cx="1301750" cy="348341"/>
            <a:chOff x="476" y="2387"/>
            <a:chExt cx="907" cy="293"/>
          </a:xfrm>
        </p:grpSpPr>
        <p:sp>
          <p:nvSpPr>
            <p:cNvPr id="329" name="Rectangle 644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E6D80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запасами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Rectangle 645"/>
            <p:cNvSpPr>
              <a:spLocks noChangeArrowheads="1"/>
            </p:cNvSpPr>
            <p:nvPr/>
          </p:nvSpPr>
          <p:spPr bwMode="gray">
            <a:xfrm>
              <a:off x="476" y="2498"/>
              <a:ext cx="907" cy="1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Передача данных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о разделении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Rectangle 646"/>
            <p:cNvSpPr>
              <a:spLocks noChangeArrowheads="1"/>
            </p:cNvSpPr>
            <p:nvPr/>
          </p:nvSpPr>
          <p:spPr bwMode="gray">
            <a:xfrm>
              <a:off x="476" y="2387"/>
              <a:ext cx="907" cy="285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2" name="AutoShape 647" descr="Wide downward diagonal"/>
          <p:cNvSpPr>
            <a:spLocks noChangeArrowheads="1"/>
          </p:cNvSpPr>
          <p:nvPr/>
        </p:nvSpPr>
        <p:spPr bwMode="gray">
          <a:xfrm flipH="1">
            <a:off x="1502849" y="3012778"/>
            <a:ext cx="338138" cy="117475"/>
          </a:xfrm>
          <a:prstGeom prst="homePlate">
            <a:avLst>
              <a:gd name="adj" fmla="val 71960"/>
            </a:avLst>
          </a:prstGeom>
          <a:pattFill prst="wdDn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BAPI</a:t>
            </a:r>
          </a:p>
        </p:txBody>
      </p:sp>
      <p:cxnSp>
        <p:nvCxnSpPr>
          <p:cNvPr id="333" name="AutoShape 648"/>
          <p:cNvCxnSpPr>
            <a:cxnSpLocks noChangeShapeType="1"/>
            <a:endCxn id="331" idx="3"/>
          </p:cNvCxnSpPr>
          <p:nvPr/>
        </p:nvCxnSpPr>
        <p:spPr bwMode="gray">
          <a:xfrm rot="10800000" flipV="1">
            <a:off x="3064949" y="2676544"/>
            <a:ext cx="1658938" cy="50152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grpSp>
        <p:nvGrpSpPr>
          <p:cNvPr id="130" name="Group 181"/>
          <p:cNvGrpSpPr>
            <a:grpSpLocks/>
          </p:cNvGrpSpPr>
          <p:nvPr/>
        </p:nvGrpSpPr>
        <p:grpSpPr bwMode="auto">
          <a:xfrm>
            <a:off x="6227249" y="4456906"/>
            <a:ext cx="1301750" cy="268287"/>
            <a:chOff x="4788" y="3159"/>
            <a:chExt cx="820" cy="227"/>
          </a:xfrm>
        </p:grpSpPr>
        <p:sp>
          <p:nvSpPr>
            <p:cNvPr id="131" name="Rectangle 182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Rectangle 183"/>
            <p:cNvSpPr>
              <a:spLocks noChangeArrowheads="1"/>
            </p:cNvSpPr>
            <p:nvPr/>
          </p:nvSpPr>
          <p:spPr bwMode="gray">
            <a:xfrm>
              <a:off x="4788" y="3270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Завершение операции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184"/>
            <p:cNvSpPr>
              <a:spLocks noChangeArrowheads="1"/>
            </p:cNvSpPr>
            <p:nvPr/>
          </p:nvSpPr>
          <p:spPr bwMode="gray">
            <a:xfrm>
              <a:off x="4788" y="3159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185"/>
          <p:cNvGrpSpPr>
            <a:grpSpLocks/>
          </p:cNvGrpSpPr>
          <p:nvPr/>
        </p:nvGrpSpPr>
        <p:grpSpPr bwMode="auto">
          <a:xfrm>
            <a:off x="6227249" y="4960140"/>
            <a:ext cx="1301750" cy="347474"/>
            <a:chOff x="4788" y="3159"/>
            <a:chExt cx="820" cy="294"/>
          </a:xfrm>
        </p:grpSpPr>
        <p:sp>
          <p:nvSpPr>
            <p:cNvPr id="135" name="Rectangle 186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Rectangle 187"/>
            <p:cNvSpPr>
              <a:spLocks noChangeArrowheads="1"/>
            </p:cNvSpPr>
            <p:nvPr/>
          </p:nvSpPr>
          <p:spPr bwMode="gray">
            <a:xfrm>
              <a:off x="4788" y="3270"/>
              <a:ext cx="820" cy="1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Завершение финальной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операции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188"/>
            <p:cNvSpPr>
              <a:spLocks noChangeArrowheads="1"/>
            </p:cNvSpPr>
            <p:nvPr/>
          </p:nvSpPr>
          <p:spPr bwMode="gray">
            <a:xfrm>
              <a:off x="4788" y="3159"/>
              <a:ext cx="820" cy="28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38" name="AutoShape 200"/>
          <p:cNvCxnSpPr>
            <a:cxnSpLocks noChangeShapeType="1"/>
          </p:cNvCxnSpPr>
          <p:nvPr/>
        </p:nvCxnSpPr>
        <p:spPr bwMode="gray">
          <a:xfrm rot="10800000">
            <a:off x="3064949" y="5095081"/>
            <a:ext cx="3162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139" name="Group 201"/>
          <p:cNvGrpSpPr>
            <a:grpSpLocks/>
          </p:cNvGrpSpPr>
          <p:nvPr/>
        </p:nvGrpSpPr>
        <p:grpSpPr bwMode="auto">
          <a:xfrm>
            <a:off x="256662" y="4960140"/>
            <a:ext cx="1301750" cy="347474"/>
            <a:chOff x="4788" y="3159"/>
            <a:chExt cx="820" cy="294"/>
          </a:xfrm>
        </p:grpSpPr>
        <p:sp>
          <p:nvSpPr>
            <p:cNvPr id="140" name="Rectangle 202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Rectangle 203"/>
            <p:cNvSpPr>
              <a:spLocks noChangeArrowheads="1"/>
            </p:cNvSpPr>
            <p:nvPr/>
          </p:nvSpPr>
          <p:spPr bwMode="gray">
            <a:xfrm>
              <a:off x="4788" y="3270"/>
              <a:ext cx="820" cy="1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Получение готового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b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изделия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204"/>
            <p:cNvSpPr>
              <a:spLocks noChangeArrowheads="1"/>
            </p:cNvSpPr>
            <p:nvPr/>
          </p:nvSpPr>
          <p:spPr bwMode="gray">
            <a:xfrm>
              <a:off x="4788" y="3159"/>
              <a:ext cx="820" cy="28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roup 205"/>
          <p:cNvGrpSpPr>
            <a:grpSpLocks/>
          </p:cNvGrpSpPr>
          <p:nvPr/>
        </p:nvGrpSpPr>
        <p:grpSpPr bwMode="auto">
          <a:xfrm>
            <a:off x="1763199" y="4960140"/>
            <a:ext cx="1301750" cy="347474"/>
            <a:chOff x="4788" y="3159"/>
            <a:chExt cx="820" cy="294"/>
          </a:xfrm>
        </p:grpSpPr>
        <p:sp>
          <p:nvSpPr>
            <p:cNvPr id="144" name="Rectangle 206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Rectangle 207"/>
            <p:cNvSpPr>
              <a:spLocks noChangeArrowheads="1"/>
            </p:cNvSpPr>
            <p:nvPr/>
          </p:nvSpPr>
          <p:spPr bwMode="gray">
            <a:xfrm>
              <a:off x="4788" y="3270"/>
              <a:ext cx="820" cy="1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Передача серийного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номера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208"/>
            <p:cNvSpPr>
              <a:spLocks noChangeArrowheads="1"/>
            </p:cNvSpPr>
            <p:nvPr/>
          </p:nvSpPr>
          <p:spPr bwMode="gray">
            <a:xfrm>
              <a:off x="4788" y="3159"/>
              <a:ext cx="820" cy="294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8" name="AutoShape 209" descr="Wide downward diagonal"/>
          <p:cNvSpPr>
            <a:spLocks noChangeArrowheads="1"/>
          </p:cNvSpPr>
          <p:nvPr/>
        </p:nvSpPr>
        <p:spPr bwMode="gray">
          <a:xfrm flipH="1">
            <a:off x="1513962" y="5036343"/>
            <a:ext cx="338137" cy="117475"/>
          </a:xfrm>
          <a:prstGeom prst="homePlate">
            <a:avLst>
              <a:gd name="adj" fmla="val 71959"/>
            </a:avLst>
          </a:prstGeom>
          <a:pattFill prst="wdDn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BAPI</a:t>
            </a:r>
          </a:p>
        </p:txBody>
      </p:sp>
      <p:cxnSp>
        <p:nvCxnSpPr>
          <p:cNvPr id="149" name="AutoShape 210"/>
          <p:cNvCxnSpPr>
            <a:cxnSpLocks noChangeShapeType="1"/>
          </p:cNvCxnSpPr>
          <p:nvPr/>
        </p:nvCxnSpPr>
        <p:spPr bwMode="gray">
          <a:xfrm rot="5400000">
            <a:off x="6760649" y="4842668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150" name="Oval 340"/>
          <p:cNvSpPr>
            <a:spLocks noChangeArrowheads="1"/>
          </p:cNvSpPr>
          <p:nvPr/>
        </p:nvSpPr>
        <p:spPr bwMode="gray">
          <a:xfrm>
            <a:off x="7313099" y="4345781"/>
            <a:ext cx="182563" cy="182562"/>
          </a:xfrm>
          <a:prstGeom prst="ellipse">
            <a:avLst/>
          </a:prstGeom>
          <a:solidFill>
            <a:srgbClr val="3F9A7E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</a:p>
        </p:txBody>
      </p:sp>
      <p:cxnSp>
        <p:nvCxnSpPr>
          <p:cNvPr id="151" name="AutoShape 356"/>
          <p:cNvCxnSpPr>
            <a:cxnSpLocks noChangeShapeType="1"/>
          </p:cNvCxnSpPr>
          <p:nvPr/>
        </p:nvCxnSpPr>
        <p:spPr bwMode="gray">
          <a:xfrm rot="10800000">
            <a:off x="3064949" y="4591843"/>
            <a:ext cx="3162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152" name="Group 357"/>
          <p:cNvGrpSpPr>
            <a:grpSpLocks/>
          </p:cNvGrpSpPr>
          <p:nvPr/>
        </p:nvGrpSpPr>
        <p:grpSpPr bwMode="auto">
          <a:xfrm>
            <a:off x="1763199" y="4456894"/>
            <a:ext cx="1301750" cy="355745"/>
            <a:chOff x="4788" y="3159"/>
            <a:chExt cx="820" cy="301"/>
          </a:xfrm>
        </p:grpSpPr>
        <p:sp>
          <p:nvSpPr>
            <p:cNvPr id="153" name="Rectangle 358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Rectangle 359"/>
            <p:cNvSpPr>
              <a:spLocks noChangeArrowheads="1"/>
            </p:cNvSpPr>
            <p:nvPr/>
          </p:nvSpPr>
          <p:spPr bwMode="gray">
            <a:xfrm>
              <a:off x="4788" y="3270"/>
              <a:ext cx="820" cy="1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Передача данных </a:t>
              </a:r>
              <a:b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о компонентах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360"/>
            <p:cNvSpPr>
              <a:spLocks noChangeArrowheads="1"/>
            </p:cNvSpPr>
            <p:nvPr/>
          </p:nvSpPr>
          <p:spPr bwMode="gray">
            <a:xfrm>
              <a:off x="4788" y="3159"/>
              <a:ext cx="820" cy="301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6" name="Group 361"/>
          <p:cNvGrpSpPr>
            <a:grpSpLocks/>
          </p:cNvGrpSpPr>
          <p:nvPr/>
        </p:nvGrpSpPr>
        <p:grpSpPr bwMode="auto">
          <a:xfrm>
            <a:off x="256662" y="4456906"/>
            <a:ext cx="1301750" cy="268287"/>
            <a:chOff x="4788" y="3159"/>
            <a:chExt cx="820" cy="227"/>
          </a:xfrm>
        </p:grpSpPr>
        <p:sp>
          <p:nvSpPr>
            <p:cNvPr id="157" name="Rectangle 362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Завершение производства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363"/>
            <p:cNvSpPr>
              <a:spLocks noChangeArrowheads="1"/>
            </p:cNvSpPr>
            <p:nvPr/>
          </p:nvSpPr>
          <p:spPr bwMode="gray">
            <a:xfrm>
              <a:off x="4788" y="3270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Потребление компонентов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364"/>
            <p:cNvSpPr>
              <a:spLocks noChangeArrowheads="1"/>
            </p:cNvSpPr>
            <p:nvPr/>
          </p:nvSpPr>
          <p:spPr bwMode="gray">
            <a:xfrm>
              <a:off x="4788" y="3159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0" name="AutoShape 353" descr="Wide downward diagonal"/>
          <p:cNvSpPr>
            <a:spLocks noChangeArrowheads="1"/>
          </p:cNvSpPr>
          <p:nvPr/>
        </p:nvSpPr>
        <p:spPr bwMode="gray">
          <a:xfrm flipH="1">
            <a:off x="1512374" y="4509293"/>
            <a:ext cx="338138" cy="106363"/>
          </a:xfrm>
          <a:prstGeom prst="homePlate">
            <a:avLst>
              <a:gd name="adj" fmla="val 79477"/>
            </a:avLst>
          </a:prstGeom>
          <a:pattFill prst="wdDn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BAPI</a:t>
            </a:r>
          </a:p>
        </p:txBody>
      </p:sp>
      <p:grpSp>
        <p:nvGrpSpPr>
          <p:cNvPr id="161" name="Group 389"/>
          <p:cNvGrpSpPr>
            <a:grpSpLocks/>
          </p:cNvGrpSpPr>
          <p:nvPr/>
        </p:nvGrpSpPr>
        <p:grpSpPr bwMode="auto">
          <a:xfrm>
            <a:off x="256662" y="5464968"/>
            <a:ext cx="1301750" cy="268288"/>
            <a:chOff x="4788" y="3159"/>
            <a:chExt cx="820" cy="227"/>
          </a:xfrm>
        </p:grpSpPr>
        <p:sp>
          <p:nvSpPr>
            <p:cNvPr id="162" name="Rectangle 390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Rectangle 391"/>
            <p:cNvSpPr>
              <a:spLocks noChangeArrowheads="1"/>
            </p:cNvSpPr>
            <p:nvPr/>
          </p:nvSpPr>
          <p:spPr bwMode="gray">
            <a:xfrm>
              <a:off x="4788" y="3270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Подтверждение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392"/>
            <p:cNvSpPr>
              <a:spLocks noChangeArrowheads="1"/>
            </p:cNvSpPr>
            <p:nvPr/>
          </p:nvSpPr>
          <p:spPr bwMode="gray">
            <a:xfrm>
              <a:off x="4788" y="3159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Group 393"/>
          <p:cNvGrpSpPr>
            <a:grpSpLocks/>
          </p:cNvGrpSpPr>
          <p:nvPr/>
        </p:nvGrpSpPr>
        <p:grpSpPr bwMode="auto">
          <a:xfrm>
            <a:off x="1763199" y="5464968"/>
            <a:ext cx="1301750" cy="268288"/>
            <a:chOff x="4788" y="3159"/>
            <a:chExt cx="820" cy="227"/>
          </a:xfrm>
        </p:grpSpPr>
        <p:sp>
          <p:nvSpPr>
            <p:cNvPr id="166" name="Rectangle 394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Rectangle 395"/>
            <p:cNvSpPr>
              <a:spLocks noChangeArrowheads="1"/>
            </p:cNvSpPr>
            <p:nvPr/>
          </p:nvSpPr>
          <p:spPr bwMode="gray">
            <a:xfrm>
              <a:off x="4788" y="3270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Передача статуса заказа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396"/>
            <p:cNvSpPr>
              <a:spLocks noChangeArrowheads="1"/>
            </p:cNvSpPr>
            <p:nvPr/>
          </p:nvSpPr>
          <p:spPr bwMode="gray">
            <a:xfrm>
              <a:off x="4788" y="3159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9" name="AutoShape 397" descr="Wide downward diagonal"/>
          <p:cNvSpPr>
            <a:spLocks noChangeArrowheads="1"/>
          </p:cNvSpPr>
          <p:nvPr/>
        </p:nvSpPr>
        <p:spPr bwMode="gray">
          <a:xfrm flipH="1">
            <a:off x="1512374" y="5482431"/>
            <a:ext cx="338138" cy="117475"/>
          </a:xfrm>
          <a:prstGeom prst="homePlate">
            <a:avLst>
              <a:gd name="adj" fmla="val 71960"/>
            </a:avLst>
          </a:prstGeom>
          <a:pattFill prst="wdDn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BAPI</a:t>
            </a:r>
          </a:p>
        </p:txBody>
      </p:sp>
      <p:cxnSp>
        <p:nvCxnSpPr>
          <p:cNvPr id="170" name="AutoShape 398"/>
          <p:cNvCxnSpPr>
            <a:cxnSpLocks noChangeShapeType="1"/>
          </p:cNvCxnSpPr>
          <p:nvPr/>
        </p:nvCxnSpPr>
        <p:spPr bwMode="gray">
          <a:xfrm rot="10800000">
            <a:off x="3064949" y="5599906"/>
            <a:ext cx="3162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171" name="Group 399"/>
          <p:cNvGrpSpPr>
            <a:grpSpLocks/>
          </p:cNvGrpSpPr>
          <p:nvPr/>
        </p:nvGrpSpPr>
        <p:grpSpPr bwMode="auto">
          <a:xfrm>
            <a:off x="6227249" y="5464968"/>
            <a:ext cx="1301750" cy="268288"/>
            <a:chOff x="4788" y="3159"/>
            <a:chExt cx="820" cy="227"/>
          </a:xfrm>
        </p:grpSpPr>
        <p:sp>
          <p:nvSpPr>
            <p:cNvPr id="172" name="Rectangle 400"/>
            <p:cNvSpPr>
              <a:spLocks noChangeArrowheads="1"/>
            </p:cNvSpPr>
            <p:nvPr/>
          </p:nvSpPr>
          <p:spPr bwMode="gray">
            <a:xfrm>
              <a:off x="4788" y="3159"/>
              <a:ext cx="820" cy="112"/>
            </a:xfrm>
            <a:prstGeom prst="rect">
              <a:avLst/>
            </a:prstGeom>
            <a:solidFill>
              <a:srgbClr val="3F9A7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Завершение производства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Rectangle 401"/>
            <p:cNvSpPr>
              <a:spLocks noChangeArrowheads="1"/>
            </p:cNvSpPr>
            <p:nvPr/>
          </p:nvSpPr>
          <p:spPr bwMode="gray">
            <a:xfrm>
              <a:off x="4788" y="3270"/>
              <a:ext cx="820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Закрытие произв.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402"/>
            <p:cNvSpPr>
              <a:spLocks noChangeArrowheads="1"/>
            </p:cNvSpPr>
            <p:nvPr/>
          </p:nvSpPr>
          <p:spPr bwMode="gray">
            <a:xfrm>
              <a:off x="4788" y="3159"/>
              <a:ext cx="820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7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Заготовительное производство</a:t>
            </a:r>
            <a:endParaRPr lang="ru-RU" dirty="0"/>
          </a:p>
        </p:txBody>
      </p:sp>
      <p:pic>
        <p:nvPicPr>
          <p:cNvPr id="5126" name="Picture 6" descr="http://www.neobroker.ru/img-org/tovar-13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2" y="3532339"/>
            <a:ext cx="6493708" cy="28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ликните, чтобы закрыть окно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1502" r="7378" b="7175"/>
          <a:stretch/>
        </p:blipFill>
        <p:spPr bwMode="auto">
          <a:xfrm>
            <a:off x="7228113" y="4789715"/>
            <a:ext cx="1828801" cy="1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b="47049"/>
          <a:stretch>
            <a:fillRect/>
          </a:stretch>
        </p:blipFill>
        <p:spPr bwMode="auto">
          <a:xfrm>
            <a:off x="242212" y="1992793"/>
            <a:ext cx="4960629" cy="15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441" y="953820"/>
            <a:ext cx="3174034" cy="118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white">
          <a:xfrm>
            <a:off x="5759562" y="890222"/>
            <a:ext cx="2778772" cy="21380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 type="none" w="sm" len="lg"/>
          </a:ln>
        </p:spPr>
      </p:pic>
      <p:pic>
        <p:nvPicPr>
          <p:cNvPr id="9" name="Picture 2" descr="http://digex.spb.ru/images/stories/Site/Symbol/symbol-ls34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5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08" y="1959236"/>
            <a:ext cx="1435592" cy="11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 bwMode="auto">
          <a:xfrm rot="10800000">
            <a:off x="3581399" y="1368248"/>
            <a:ext cx="2100944" cy="366832"/>
          </a:xfrm>
          <a:prstGeom prst="rightArrow">
            <a:avLst>
              <a:gd name="adj1" fmla="val 4999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Стрелка углом 10"/>
          <p:cNvSpPr/>
          <p:nvPr/>
        </p:nvSpPr>
        <p:spPr bwMode="auto">
          <a:xfrm flipV="1">
            <a:off x="523613" y="3541047"/>
            <a:ext cx="2242457" cy="2097752"/>
          </a:xfrm>
          <a:prstGeom prst="bentArrow">
            <a:avLst>
              <a:gd name="adj1" fmla="val 9978"/>
              <a:gd name="adj2" fmla="val 10977"/>
              <a:gd name="adj3" fmla="val 15064"/>
              <a:gd name="adj4" fmla="val 465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2" name="Стрелка углом 11"/>
          <p:cNvSpPr/>
          <p:nvPr/>
        </p:nvSpPr>
        <p:spPr bwMode="auto">
          <a:xfrm>
            <a:off x="247441" y="3966679"/>
            <a:ext cx="813816" cy="868680"/>
          </a:xfrm>
          <a:prstGeom prst="ben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2642804">
            <a:off x="5623376" y="4781597"/>
            <a:ext cx="2176515" cy="3668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Механическое производство</a:t>
            </a:r>
            <a:endParaRPr lang="ru-RU" dirty="0"/>
          </a:p>
        </p:txBody>
      </p:sp>
      <p:pic>
        <p:nvPicPr>
          <p:cNvPr id="3074" name="Picture 2" descr="HAAS Mini M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7" y="868090"/>
            <a:ext cx="3837139" cy="30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72" y="1243682"/>
            <a:ext cx="5143741" cy="30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4566077" y="3505439"/>
            <a:ext cx="2380049" cy="2993332"/>
            <a:chOff x="1115616" y="1628800"/>
            <a:chExt cx="3024336" cy="46805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5616" y="1628800"/>
              <a:ext cx="3024336" cy="46805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9" t="4929" r="55700" b="7859"/>
            <a:stretch/>
          </p:blipFill>
          <p:spPr bwMode="auto">
            <a:xfrm>
              <a:off x="1438275" y="1737360"/>
              <a:ext cx="2447925" cy="4469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35448" y="2924944"/>
              <a:ext cx="268183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Ожидание задания</a:t>
              </a:r>
              <a:endParaRPr lang="ru-RU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2776" y="5085184"/>
              <a:ext cx="2927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Ожидание материала</a:t>
              </a:r>
              <a:endParaRPr lang="ru-RU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12776" y="4005064"/>
              <a:ext cx="2927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Ожидание инструмента</a:t>
              </a:r>
              <a:endParaRPr lang="ru-RU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12776" y="1844824"/>
              <a:ext cx="2927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Аварийный останов</a:t>
              </a:r>
              <a:endParaRPr lang="ru-RU" sz="1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http://digex.spb.ru/images/stories/Site/Symbol/symbol-ls3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5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05" y="3100042"/>
            <a:ext cx="2725552" cy="21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 bwMode="auto">
          <a:xfrm rot="10180199">
            <a:off x="5801652" y="3706258"/>
            <a:ext cx="2100944" cy="366832"/>
          </a:xfrm>
          <a:prstGeom prst="rightArrow">
            <a:avLst>
              <a:gd name="adj1" fmla="val 4999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20858990">
            <a:off x="2891630" y="2239894"/>
            <a:ext cx="2754791" cy="366832"/>
          </a:xfrm>
          <a:prstGeom prst="rightArrow">
            <a:avLst>
              <a:gd name="adj1" fmla="val 4999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93675"/>
            <a:ext cx="8539162" cy="5921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Сбора данных с оборудования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725" y="863689"/>
            <a:ext cx="7000875" cy="578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Сборочное производство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6" name="Picture 2" descr="http://www.ukpmk.ru/upload/pages/70/img_1299733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2" y="1553479"/>
            <a:ext cx="4253443" cy="3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7978"/>
            <a:ext cx="4812624" cy="285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89" y="4252116"/>
            <a:ext cx="2862270" cy="23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 bwMode="auto">
          <a:xfrm rot="2868164">
            <a:off x="1312628" y="3848194"/>
            <a:ext cx="3602819" cy="371023"/>
          </a:xfrm>
          <a:prstGeom prst="rightArrow">
            <a:avLst>
              <a:gd name="adj1" fmla="val 4999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400" dirty="0" smtClean="0"/>
              <a:t>Отпуск комплектующих на сборку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digex.spb.ru/images/stories/Site/Symbol/symbol-ls34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5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91" y="3657600"/>
            <a:ext cx="3395510" cy="27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 сложных сборок</a:t>
            </a:r>
            <a:endParaRPr lang="en-US" sz="2000" i="1" dirty="0" smtClean="0">
              <a:latin typeface="Arial" charset="0"/>
            </a:endParaRP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939800"/>
            <a:ext cx="74866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 bwMode="auto">
          <a:xfrm>
            <a:off x="2387600" y="1765300"/>
            <a:ext cx="1295400" cy="609600"/>
          </a:xfrm>
          <a:prstGeom prst="wedgeRoundRectCallout">
            <a:avLst>
              <a:gd name="adj1" fmla="val -44761"/>
              <a:gd name="adj2" fmla="val 10944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Список заданий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816600" y="1765300"/>
            <a:ext cx="1295400" cy="609600"/>
          </a:xfrm>
          <a:prstGeom prst="wedgeRoundRectCallout">
            <a:avLst>
              <a:gd name="adj1" fmla="val -41771"/>
              <a:gd name="adj2" fmla="val 1196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Список операций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197600" y="2832100"/>
            <a:ext cx="1295400" cy="609600"/>
          </a:xfrm>
          <a:prstGeom prst="wedgeRoundRectCallout">
            <a:avLst>
              <a:gd name="adj1" fmla="val -39975"/>
              <a:gd name="adj2" fmla="val 94194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Информация о компонентах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673600" y="4035802"/>
            <a:ext cx="1676400" cy="533400"/>
          </a:xfrm>
          <a:prstGeom prst="wedgeRoundRectCallout">
            <a:avLst>
              <a:gd name="adj1" fmla="val 44927"/>
              <a:gd name="adj2" fmla="val 11744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Рабочие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инструкции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460498" y="5727700"/>
            <a:ext cx="1524000" cy="685800"/>
          </a:xfrm>
          <a:prstGeom prst="wedgeRoundRectCallout">
            <a:avLst>
              <a:gd name="adj1" fmla="val 69347"/>
              <a:gd name="adj2" fmla="val -57783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Учет параметрических данных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924302" y="5575300"/>
            <a:ext cx="1615698" cy="609600"/>
          </a:xfrm>
          <a:prstGeom prst="wedgeRoundRectCallout">
            <a:avLst>
              <a:gd name="adj1" fmla="val 61414"/>
              <a:gd name="adj2" fmla="val -105383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Рабочие инструкции (</a:t>
            </a:r>
            <a:r>
              <a:rPr lang="en-US" sz="1200" dirty="0" smtClean="0"/>
              <a:t>3D</a:t>
            </a:r>
            <a:r>
              <a:rPr lang="ru-RU" sz="1200" dirty="0" smtClean="0"/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t="2774"/>
          <a:stretch>
            <a:fillRect/>
          </a:stretch>
        </p:blipFill>
        <p:spPr bwMode="auto">
          <a:xfrm>
            <a:off x="825500" y="1127126"/>
            <a:ext cx="906651" cy="4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7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8532440" cy="658813"/>
          </a:xfrm>
        </p:spPr>
        <p:txBody>
          <a:bodyPr/>
          <a:lstStyle/>
          <a:p>
            <a:r>
              <a:rPr lang="ru-RU" dirty="0" smtClean="0"/>
              <a:t>Интеграция процессов (контроль качества)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94871" y="6354584"/>
            <a:ext cx="2133600" cy="354012"/>
          </a:xfrm>
        </p:spPr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6" name="Rectangle 2"/>
          <p:cNvSpPr>
            <a:spLocks noChangeArrowheads="1"/>
          </p:cNvSpPr>
          <p:nvPr/>
        </p:nvSpPr>
        <p:spPr bwMode="gray">
          <a:xfrm>
            <a:off x="7602024" y="1449041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gray">
          <a:xfrm>
            <a:off x="1706049" y="1449041"/>
            <a:ext cx="1425575" cy="4500966"/>
          </a:xfrm>
          <a:prstGeom prst="rect">
            <a:avLst/>
          </a:prstGeom>
          <a:solidFill>
            <a:srgbClr val="BBC8A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gray">
          <a:xfrm>
            <a:off x="229674" y="1449041"/>
            <a:ext cx="1425575" cy="4500966"/>
          </a:xfrm>
          <a:prstGeom prst="rect">
            <a:avLst/>
          </a:prstGeom>
          <a:solidFill>
            <a:srgbClr val="B4C3C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gray">
          <a:xfrm>
            <a:off x="3180837" y="1449041"/>
            <a:ext cx="1425575" cy="4500966"/>
          </a:xfrm>
          <a:prstGeom prst="rect">
            <a:avLst/>
          </a:prstGeom>
          <a:solidFill>
            <a:srgbClr val="E6DAD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gray">
          <a:xfrm>
            <a:off x="4660387" y="1449041"/>
            <a:ext cx="1427162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gray">
          <a:xfrm>
            <a:off x="6131999" y="1463328"/>
            <a:ext cx="1425575" cy="4486678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gray">
          <a:xfrm>
            <a:off x="1706049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557630"/>
              </a:gs>
              <a:gs pos="100000">
                <a:srgbClr val="55763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gray">
          <a:xfrm>
            <a:off x="229674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44697D"/>
              </a:gs>
              <a:gs pos="100000">
                <a:srgbClr val="44697D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Планировщик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gray">
          <a:xfrm>
            <a:off x="4660387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816E2C"/>
              </a:gs>
              <a:gs pos="100000">
                <a:srgbClr val="816E2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Диспетчер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6" name="AutoShape 13"/>
          <p:cNvSpPr>
            <a:spLocks noChangeArrowheads="1"/>
          </p:cNvSpPr>
          <p:nvPr/>
        </p:nvSpPr>
        <p:spPr bwMode="gray">
          <a:xfrm rot="5400000">
            <a:off x="2173568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557630">
                  <a:gamma/>
                  <a:shade val="46275"/>
                  <a:invGamma/>
                </a:srgbClr>
              </a:gs>
              <a:gs pos="100000">
                <a:srgbClr val="55763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MII</a:t>
            </a:r>
          </a:p>
        </p:txBody>
      </p:sp>
      <p:sp>
        <p:nvSpPr>
          <p:cNvPr id="117" name="AutoShape 14"/>
          <p:cNvSpPr>
            <a:spLocks noChangeArrowheads="1"/>
          </p:cNvSpPr>
          <p:nvPr/>
        </p:nvSpPr>
        <p:spPr bwMode="gray">
          <a:xfrm rot="5400000">
            <a:off x="697193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44697D">
                  <a:gamma/>
                  <a:shade val="46275"/>
                  <a:invGamma/>
                </a:srgbClr>
              </a:gs>
              <a:gs pos="100000">
                <a:srgbClr val="4469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ERP</a:t>
            </a:r>
          </a:p>
        </p:txBody>
      </p:sp>
      <p:sp>
        <p:nvSpPr>
          <p:cNvPr id="118" name="AutoShape 15"/>
          <p:cNvSpPr>
            <a:spLocks noChangeArrowheads="1"/>
          </p:cNvSpPr>
          <p:nvPr/>
        </p:nvSpPr>
        <p:spPr bwMode="gray">
          <a:xfrm rot="5400000">
            <a:off x="6605868" y="-631378"/>
            <a:ext cx="490537" cy="4381500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16E2C">
                  <a:gamma/>
                  <a:shade val="46275"/>
                  <a:invGamma/>
                </a:srgbClr>
              </a:gs>
              <a:gs pos="100000">
                <a:srgbClr val="816E2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ME</a:t>
            </a:r>
          </a:p>
        </p:txBody>
      </p:sp>
      <p:sp>
        <p:nvSpPr>
          <p:cNvPr id="119" name="Rectangle 16"/>
          <p:cNvSpPr>
            <a:spLocks noChangeArrowheads="1"/>
          </p:cNvSpPr>
          <p:nvPr/>
        </p:nvSpPr>
        <p:spPr bwMode="gray">
          <a:xfrm>
            <a:off x="3184012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0" name="Rectangle 17"/>
          <p:cNvSpPr>
            <a:spLocks noChangeArrowheads="1"/>
          </p:cNvSpPr>
          <p:nvPr/>
        </p:nvSpPr>
        <p:spPr bwMode="gray">
          <a:xfrm>
            <a:off x="6136762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A79A6C"/>
              </a:gs>
              <a:gs pos="100000">
                <a:srgbClr val="A79A6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gray">
          <a:xfrm>
            <a:off x="7614724" y="980728"/>
            <a:ext cx="1427163" cy="285750"/>
          </a:xfrm>
          <a:prstGeom prst="rect">
            <a:avLst/>
          </a:prstGeom>
          <a:gradFill rotWithShape="1">
            <a:gsLst>
              <a:gs pos="0">
                <a:srgbClr val="C2B99A"/>
              </a:gs>
              <a:gs pos="100000">
                <a:srgbClr val="C2B99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Контролер ОТК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22" name="AutoShape 216"/>
          <p:cNvCxnSpPr>
            <a:cxnSpLocks noChangeShapeType="1"/>
          </p:cNvCxnSpPr>
          <p:nvPr/>
        </p:nvCxnSpPr>
        <p:spPr bwMode="gray">
          <a:xfrm>
            <a:off x="6813037" y="2562051"/>
            <a:ext cx="0" cy="84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3" name="AutoShape 216"/>
          <p:cNvCxnSpPr>
            <a:cxnSpLocks noChangeShapeType="1"/>
          </p:cNvCxnSpPr>
          <p:nvPr/>
        </p:nvCxnSpPr>
        <p:spPr bwMode="gray">
          <a:xfrm>
            <a:off x="6813037" y="2892251"/>
            <a:ext cx="0" cy="103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24" name="AutoShape 21"/>
          <p:cNvSpPr>
            <a:spLocks noChangeArrowheads="1"/>
          </p:cNvSpPr>
          <p:nvPr/>
        </p:nvSpPr>
        <p:spPr bwMode="gray">
          <a:xfrm rot="5400000">
            <a:off x="3651531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NetWeaver</a:t>
            </a:r>
          </a:p>
        </p:txBody>
      </p:sp>
      <p:cxnSp>
        <p:nvCxnSpPr>
          <p:cNvPr id="126" name="AutoShape 216"/>
          <p:cNvCxnSpPr>
            <a:cxnSpLocks noChangeShapeType="1"/>
          </p:cNvCxnSpPr>
          <p:nvPr/>
        </p:nvCxnSpPr>
        <p:spPr bwMode="gray">
          <a:xfrm flipH="1">
            <a:off x="6012160" y="3362706"/>
            <a:ext cx="16557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127" name="Group 55"/>
          <p:cNvGrpSpPr>
            <a:grpSpLocks/>
          </p:cNvGrpSpPr>
          <p:nvPr/>
        </p:nvGrpSpPr>
        <p:grpSpPr bwMode="auto">
          <a:xfrm>
            <a:off x="6136762" y="2315989"/>
            <a:ext cx="1327150" cy="246062"/>
            <a:chOff x="3849" y="3139"/>
            <a:chExt cx="836" cy="155"/>
          </a:xfrm>
        </p:grpSpPr>
        <p:sp>
          <p:nvSpPr>
            <p:cNvPr id="128" name="Rectangle 56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7"/>
            <p:cNvGrpSpPr>
              <a:grpSpLocks/>
            </p:cNvGrpSpPr>
            <p:nvPr/>
          </p:nvGrpSpPr>
          <p:grpSpPr bwMode="auto">
            <a:xfrm>
              <a:off x="3849" y="3139"/>
              <a:ext cx="836" cy="155"/>
              <a:chOff x="3849" y="3139"/>
              <a:chExt cx="836" cy="155"/>
            </a:xfrm>
          </p:grpSpPr>
          <p:sp>
            <p:nvSpPr>
              <p:cNvPr id="130" name="Rectangle 58"/>
              <p:cNvSpPr>
                <a:spLocks noChangeArrowheads="1"/>
              </p:cNvSpPr>
              <p:nvPr/>
            </p:nvSpPr>
            <p:spPr bwMode="gray">
              <a:xfrm>
                <a:off x="3849" y="3215"/>
                <a:ext cx="836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kern="0" noProof="0" dirty="0" smtClean="0">
                    <a:solidFill>
                      <a:sysClr val="windowText" lastClr="000000"/>
                    </a:solidFill>
                  </a:rPr>
                  <a:t>1. </a:t>
                </a:r>
                <a:r>
                  <a:rPr lang="ru-RU" sz="700" kern="0" noProof="0" dirty="0" smtClean="0">
                    <a:solidFill>
                      <a:sysClr val="windowText" lastClr="000000"/>
                    </a:solidFill>
                  </a:rPr>
                  <a:t>Запуск операции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Rectangle 59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2" name="Group 60"/>
          <p:cNvGrpSpPr>
            <a:grpSpLocks/>
          </p:cNvGrpSpPr>
          <p:nvPr/>
        </p:nvGrpSpPr>
        <p:grpSpPr bwMode="auto">
          <a:xfrm>
            <a:off x="6162162" y="2646189"/>
            <a:ext cx="1301750" cy="246062"/>
            <a:chOff x="3865" y="3139"/>
            <a:chExt cx="820" cy="155"/>
          </a:xfrm>
        </p:grpSpPr>
        <p:sp>
          <p:nvSpPr>
            <p:cNvPr id="133" name="Rectangle 61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4" name="Group 62"/>
            <p:cNvGrpSpPr>
              <a:grpSpLocks/>
            </p:cNvGrpSpPr>
            <p:nvPr/>
          </p:nvGrpSpPr>
          <p:grpSpPr bwMode="auto">
            <a:xfrm>
              <a:off x="3865" y="3139"/>
              <a:ext cx="820" cy="155"/>
              <a:chOff x="3865" y="3139"/>
              <a:chExt cx="820" cy="155"/>
            </a:xfrm>
          </p:grpSpPr>
          <p:sp>
            <p:nvSpPr>
              <p:cNvPr id="135" name="Rectangle 63"/>
              <p:cNvSpPr>
                <a:spLocks noChangeArrowheads="1"/>
              </p:cNvSpPr>
              <p:nvPr/>
            </p:nvSpPr>
            <p:spPr bwMode="gray">
              <a:xfrm>
                <a:off x="3865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2. </a:t>
                </a:r>
                <a:r>
                  <a:rPr lang="ru-RU" sz="700" kern="0" noProof="0" dirty="0" smtClean="0">
                    <a:solidFill>
                      <a:sysClr val="windowText" lastClr="000000"/>
                    </a:solidFill>
                  </a:rPr>
                  <a:t>Конец операции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Rectangle 64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7" name="Group 65"/>
          <p:cNvGrpSpPr>
            <a:grpSpLocks/>
          </p:cNvGrpSpPr>
          <p:nvPr/>
        </p:nvGrpSpPr>
        <p:grpSpPr bwMode="auto">
          <a:xfrm>
            <a:off x="6162162" y="2995439"/>
            <a:ext cx="1301750" cy="246062"/>
            <a:chOff x="3865" y="3139"/>
            <a:chExt cx="820" cy="155"/>
          </a:xfrm>
        </p:grpSpPr>
        <p:sp>
          <p:nvSpPr>
            <p:cNvPr id="138" name="Rectangle 66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9" name="Group 67"/>
            <p:cNvGrpSpPr>
              <a:grpSpLocks/>
            </p:cNvGrpSpPr>
            <p:nvPr/>
          </p:nvGrpSpPr>
          <p:grpSpPr bwMode="auto">
            <a:xfrm>
              <a:off x="3865" y="3139"/>
              <a:ext cx="820" cy="155"/>
              <a:chOff x="3865" y="3139"/>
              <a:chExt cx="820" cy="155"/>
            </a:xfrm>
          </p:grpSpPr>
          <p:sp>
            <p:nvSpPr>
              <p:cNvPr id="140" name="Rectangle 68"/>
              <p:cNvSpPr>
                <a:spLocks noChangeArrowheads="1"/>
              </p:cNvSpPr>
              <p:nvPr/>
            </p:nvSpPr>
            <p:spPr bwMode="gray">
              <a:xfrm>
                <a:off x="3865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r>
                  <a:rPr kumimoji="0" lang="ru-RU" sz="7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Выбор плана контроля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Rectangle 69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2" name="Group 70"/>
          <p:cNvGrpSpPr>
            <a:grpSpLocks/>
          </p:cNvGrpSpPr>
          <p:nvPr/>
        </p:nvGrpSpPr>
        <p:grpSpPr bwMode="auto">
          <a:xfrm>
            <a:off x="7663937" y="2552616"/>
            <a:ext cx="1311275" cy="246062"/>
            <a:chOff x="3859" y="3139"/>
            <a:chExt cx="826" cy="155"/>
          </a:xfrm>
        </p:grpSpPr>
        <p:sp>
          <p:nvSpPr>
            <p:cNvPr id="143" name="Rectangle 71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4" name="Group 72"/>
            <p:cNvGrpSpPr>
              <a:grpSpLocks/>
            </p:cNvGrpSpPr>
            <p:nvPr/>
          </p:nvGrpSpPr>
          <p:grpSpPr bwMode="auto">
            <a:xfrm>
              <a:off x="3859" y="3139"/>
              <a:ext cx="826" cy="155"/>
              <a:chOff x="3859" y="3139"/>
              <a:chExt cx="826" cy="155"/>
            </a:xfrm>
          </p:grpSpPr>
          <p:sp>
            <p:nvSpPr>
              <p:cNvPr id="145" name="Rectangle 73"/>
              <p:cNvSpPr>
                <a:spLocks noChangeArrowheads="1"/>
              </p:cNvSpPr>
              <p:nvPr/>
            </p:nvSpPr>
            <p:spPr bwMode="gray">
              <a:xfrm>
                <a:off x="3859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4.</a:t>
                </a:r>
                <a:r>
                  <a:rPr kumimoji="0" lang="ru-RU" sz="7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ru-RU" sz="700" kern="0" dirty="0" smtClean="0">
                    <a:solidFill>
                      <a:sysClr val="windowText" lastClr="000000"/>
                    </a:solidFill>
                  </a:rPr>
                  <a:t>Запуск операции контроля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Rectangle 74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7" name="Group 75"/>
          <p:cNvGrpSpPr>
            <a:grpSpLocks/>
          </p:cNvGrpSpPr>
          <p:nvPr/>
        </p:nvGrpSpPr>
        <p:grpSpPr bwMode="auto">
          <a:xfrm>
            <a:off x="7673462" y="3225700"/>
            <a:ext cx="1301750" cy="246063"/>
            <a:chOff x="3865" y="3139"/>
            <a:chExt cx="820" cy="155"/>
          </a:xfrm>
        </p:grpSpPr>
        <p:sp>
          <p:nvSpPr>
            <p:cNvPr id="148" name="Rectangle 76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9" name="Group 77"/>
            <p:cNvGrpSpPr>
              <a:grpSpLocks/>
            </p:cNvGrpSpPr>
            <p:nvPr/>
          </p:nvGrpSpPr>
          <p:grpSpPr bwMode="auto">
            <a:xfrm>
              <a:off x="3865" y="3139"/>
              <a:ext cx="820" cy="155"/>
              <a:chOff x="3865" y="3139"/>
              <a:chExt cx="820" cy="155"/>
            </a:xfrm>
          </p:grpSpPr>
          <p:sp>
            <p:nvSpPr>
              <p:cNvPr id="150" name="Rectangle 78"/>
              <p:cNvSpPr>
                <a:spLocks noChangeArrowheads="1"/>
              </p:cNvSpPr>
              <p:nvPr/>
            </p:nvSpPr>
            <p:spPr bwMode="gray">
              <a:xfrm>
                <a:off x="3865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6. </a:t>
                </a: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Конец операции</a:t>
                </a:r>
                <a:r>
                  <a:rPr kumimoji="0" lang="ru-RU" sz="7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контроля</a:t>
                </a: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Rectangle 79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2" name="Group 80"/>
          <p:cNvGrpSpPr>
            <a:grpSpLocks/>
          </p:cNvGrpSpPr>
          <p:nvPr/>
        </p:nvGrpSpPr>
        <p:grpSpPr bwMode="auto">
          <a:xfrm>
            <a:off x="4715949" y="3227691"/>
            <a:ext cx="1301750" cy="246063"/>
            <a:chOff x="3865" y="3139"/>
            <a:chExt cx="820" cy="155"/>
          </a:xfrm>
        </p:grpSpPr>
        <p:sp>
          <p:nvSpPr>
            <p:cNvPr id="153" name="Rectangle 81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Контроль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качества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4" name="Group 82"/>
            <p:cNvGrpSpPr>
              <a:grpSpLocks/>
            </p:cNvGrpSpPr>
            <p:nvPr/>
          </p:nvGrpSpPr>
          <p:grpSpPr bwMode="auto">
            <a:xfrm>
              <a:off x="3865" y="3139"/>
              <a:ext cx="820" cy="155"/>
              <a:chOff x="3865" y="3139"/>
              <a:chExt cx="820" cy="155"/>
            </a:xfrm>
          </p:grpSpPr>
          <p:sp>
            <p:nvSpPr>
              <p:cNvPr id="155" name="Rectangle 83"/>
              <p:cNvSpPr>
                <a:spLocks noChangeArrowheads="1"/>
              </p:cNvSpPr>
              <p:nvPr/>
            </p:nvSpPr>
            <p:spPr bwMode="gray">
              <a:xfrm>
                <a:off x="3865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7. </a:t>
                </a:r>
                <a:r>
                  <a:rPr lang="ru-RU" sz="700" kern="0" dirty="0" smtClean="0">
                    <a:solidFill>
                      <a:sysClr val="windowText" lastClr="000000"/>
                    </a:solidFill>
                  </a:rPr>
                  <a:t>Отчет по контролю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ctangle 84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7" name="Oval 85"/>
          <p:cNvSpPr>
            <a:spLocks noChangeArrowheads="1"/>
          </p:cNvSpPr>
          <p:nvPr/>
        </p:nvSpPr>
        <p:spPr bwMode="gray">
          <a:xfrm>
            <a:off x="7386124" y="2204864"/>
            <a:ext cx="182563" cy="182562"/>
          </a:xfrm>
          <a:prstGeom prst="ellipse">
            <a:avLst/>
          </a:prstGeom>
          <a:solidFill>
            <a:srgbClr val="47C02C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</a:p>
        </p:txBody>
      </p:sp>
      <p:grpSp>
        <p:nvGrpSpPr>
          <p:cNvPr id="187" name="Group 146"/>
          <p:cNvGrpSpPr>
            <a:grpSpLocks/>
          </p:cNvGrpSpPr>
          <p:nvPr/>
        </p:nvGrpSpPr>
        <p:grpSpPr bwMode="auto">
          <a:xfrm>
            <a:off x="7673462" y="2882800"/>
            <a:ext cx="1301750" cy="246063"/>
            <a:chOff x="3865" y="3139"/>
            <a:chExt cx="820" cy="155"/>
          </a:xfrm>
        </p:grpSpPr>
        <p:sp>
          <p:nvSpPr>
            <p:cNvPr id="188" name="Rectangle 147"/>
            <p:cNvSpPr>
              <a:spLocks noChangeArrowheads="1"/>
            </p:cNvSpPr>
            <p:nvPr/>
          </p:nvSpPr>
          <p:spPr bwMode="gray">
            <a:xfrm>
              <a:off x="3865" y="3139"/>
              <a:ext cx="820" cy="76"/>
            </a:xfrm>
            <a:prstGeom prst="rect">
              <a:avLst/>
            </a:prstGeom>
            <a:solidFill>
              <a:srgbClr val="47C0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Контроль качества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9" name="Group 148"/>
            <p:cNvGrpSpPr>
              <a:grpSpLocks/>
            </p:cNvGrpSpPr>
            <p:nvPr/>
          </p:nvGrpSpPr>
          <p:grpSpPr bwMode="auto">
            <a:xfrm>
              <a:off x="3865" y="3139"/>
              <a:ext cx="820" cy="155"/>
              <a:chOff x="3865" y="3139"/>
              <a:chExt cx="820" cy="155"/>
            </a:xfrm>
          </p:grpSpPr>
          <p:sp>
            <p:nvSpPr>
              <p:cNvPr id="190" name="Rectangle 149"/>
              <p:cNvSpPr>
                <a:spLocks noChangeArrowheads="1"/>
              </p:cNvSpPr>
              <p:nvPr/>
            </p:nvSpPr>
            <p:spPr bwMode="gray">
              <a:xfrm>
                <a:off x="3865" y="3215"/>
                <a:ext cx="820" cy="7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5. </a:t>
                </a:r>
                <a:r>
                  <a:rPr lang="ru-RU" sz="700" kern="0" dirty="0" smtClean="0">
                    <a:solidFill>
                      <a:sysClr val="windowText" lastClr="000000"/>
                    </a:solidFill>
                  </a:rPr>
                  <a:t>Запись несоответствий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Rectangle 150"/>
              <p:cNvSpPr>
                <a:spLocks noChangeArrowheads="1"/>
              </p:cNvSpPr>
              <p:nvPr/>
            </p:nvSpPr>
            <p:spPr bwMode="gray">
              <a:xfrm>
                <a:off x="3865" y="3139"/>
                <a:ext cx="820" cy="155"/>
              </a:xfrm>
              <a:prstGeom prst="rect">
                <a:avLst/>
              </a:prstGeom>
              <a:noFill/>
              <a:ln w="9525" algn="ctr">
                <a:solidFill>
                  <a:srgbClr val="44697D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204" name="AutoShape 216"/>
          <p:cNvCxnSpPr>
            <a:cxnSpLocks noChangeShapeType="1"/>
          </p:cNvCxnSpPr>
          <p:nvPr/>
        </p:nvCxnSpPr>
        <p:spPr bwMode="gray">
          <a:xfrm>
            <a:off x="8324337" y="3128863"/>
            <a:ext cx="0" cy="96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6" name="AutoShape 648"/>
          <p:cNvCxnSpPr>
            <a:cxnSpLocks noChangeShapeType="1"/>
            <a:stCxn id="141" idx="3"/>
            <a:endCxn id="146" idx="1"/>
          </p:cNvCxnSpPr>
          <p:nvPr/>
        </p:nvCxnSpPr>
        <p:spPr bwMode="gray">
          <a:xfrm flipV="1">
            <a:off x="7463912" y="2675647"/>
            <a:ext cx="209550" cy="4428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grpSp>
        <p:nvGrpSpPr>
          <p:cNvPr id="101" name="Group 200"/>
          <p:cNvGrpSpPr>
            <a:grpSpLocks/>
          </p:cNvGrpSpPr>
          <p:nvPr/>
        </p:nvGrpSpPr>
        <p:grpSpPr bwMode="auto">
          <a:xfrm>
            <a:off x="7673462" y="4283999"/>
            <a:ext cx="1301750" cy="269875"/>
            <a:chOff x="476" y="2387"/>
            <a:chExt cx="907" cy="227"/>
          </a:xfrm>
        </p:grpSpPr>
        <p:sp>
          <p:nvSpPr>
            <p:cNvPr id="102" name="Rectangle 201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kern="0" dirty="0">
                  <a:solidFill>
                    <a:sysClr val="windowText" lastClr="000000"/>
                  </a:solidFill>
                </a:rPr>
                <a:t>Графическое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представление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Rectangle 202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Запись несоответствий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203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" name="Group 204"/>
          <p:cNvGrpSpPr>
            <a:grpSpLocks/>
          </p:cNvGrpSpPr>
          <p:nvPr/>
        </p:nvGrpSpPr>
        <p:grpSpPr bwMode="auto">
          <a:xfrm>
            <a:off x="7673462" y="3876011"/>
            <a:ext cx="1306056" cy="269875"/>
            <a:chOff x="476" y="2387"/>
            <a:chExt cx="910" cy="227"/>
          </a:xfrm>
        </p:grpSpPr>
        <p:sp>
          <p:nvSpPr>
            <p:cNvPr id="112" name="Rectangle 205"/>
            <p:cNvSpPr>
              <a:spLocks noChangeArrowheads="1"/>
            </p:cNvSpPr>
            <p:nvPr/>
          </p:nvSpPr>
          <p:spPr bwMode="gray">
            <a:xfrm>
              <a:off x="479" y="2387"/>
              <a:ext cx="907" cy="112"/>
            </a:xfrm>
            <a:prstGeom prst="rect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Графическое представление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206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Просмотр изделия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207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3" name="Oval 336"/>
          <p:cNvSpPr>
            <a:spLocks noChangeArrowheads="1"/>
          </p:cNvSpPr>
          <p:nvPr/>
        </p:nvSpPr>
        <p:spPr bwMode="gray">
          <a:xfrm>
            <a:off x="8787887" y="3756949"/>
            <a:ext cx="182562" cy="182562"/>
          </a:xfrm>
          <a:prstGeom prst="ellipse">
            <a:avLst/>
          </a:prstGeom>
          <a:solidFill>
            <a:srgbClr val="33CCCC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</a:p>
        </p:txBody>
      </p:sp>
      <p:cxnSp>
        <p:nvCxnSpPr>
          <p:cNvPr id="164" name="AutoShape 216"/>
          <p:cNvCxnSpPr>
            <a:cxnSpLocks noChangeShapeType="1"/>
          </p:cNvCxnSpPr>
          <p:nvPr/>
        </p:nvCxnSpPr>
        <p:spPr bwMode="gray">
          <a:xfrm>
            <a:off x="8324337" y="4145886"/>
            <a:ext cx="0" cy="138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7918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качеством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ru-RU" dirty="0"/>
              <a:t>тестированием и </a:t>
            </a:r>
            <a:r>
              <a:rPr lang="ru-RU" dirty="0" smtClean="0"/>
              <a:t>исправлением</a:t>
            </a:r>
          </a:p>
          <a:p>
            <a:r>
              <a:rPr lang="ru-RU" dirty="0" smtClean="0"/>
              <a:t>Регистрация дефектов и отслеживание их выполнения</a:t>
            </a:r>
            <a:endParaRPr lang="ru-RU" dirty="0"/>
          </a:p>
          <a:p>
            <a:r>
              <a:rPr lang="ru-RU" dirty="0" smtClean="0"/>
              <a:t>Управление возвратами и рекламациями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4338" y="2629001"/>
            <a:ext cx="5336542" cy="3505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97046" y="2315808"/>
            <a:ext cx="3420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bg1">
                    <a:lumMod val="10000"/>
                  </a:schemeClr>
                </a:solidFill>
              </a:rPr>
              <a:t>Жизненный цикл контроля качества</a:t>
            </a:r>
            <a:endParaRPr lang="ru-RU" sz="1400" b="1" u="sng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ru-RU" sz="2400" dirty="0" smtClean="0"/>
              <a:t>Четыре основные задачи, которые ставятся перед дирекцией по производству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half" idx="1"/>
          </p:nvPr>
        </p:nvSpPr>
        <p:spPr>
          <a:xfrm>
            <a:off x="604838" y="984250"/>
            <a:ext cx="3588021" cy="51419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>
          <a:xfrm>
            <a:off x="4259765" y="984250"/>
            <a:ext cx="4755445" cy="5141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Выполнение плана по отгрузке продукции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Обеспечение качества продукции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Снижение себестоимости продукции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Сокращение запасов сырья, готовой продукции и незавершенного производства (НЗП)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65" y="1007114"/>
            <a:ext cx="3553096" cy="49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7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  <a:endParaRPr lang="ru-RU" dirty="0"/>
          </a:p>
        </p:txBody>
      </p:sp>
      <p:pic>
        <p:nvPicPr>
          <p:cNvPr id="2050" name="Picture 2" descr="HOMMEL TESTER T8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22" y="2668668"/>
            <a:ext cx="3782820" cy="25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sgroup-consult.com/u_images/quality-control-in-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30" y="4794248"/>
            <a:ext cx="1720417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99" y="943757"/>
            <a:ext cx="4237907" cy="34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27" y="3448816"/>
            <a:ext cx="2080162" cy="27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углом 6"/>
          <p:cNvSpPr/>
          <p:nvPr/>
        </p:nvSpPr>
        <p:spPr bwMode="auto">
          <a:xfrm rot="16200000" flipV="1">
            <a:off x="1182538" y="3926910"/>
            <a:ext cx="2349499" cy="1048877"/>
          </a:xfrm>
          <a:prstGeom prst="bentArrow">
            <a:avLst>
              <a:gd name="adj1" fmla="val 9978"/>
              <a:gd name="adj2" fmla="val 10977"/>
              <a:gd name="adj3" fmla="val 15064"/>
              <a:gd name="adj4" fmla="val 465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" name="Стрелка углом 7"/>
          <p:cNvSpPr/>
          <p:nvPr/>
        </p:nvSpPr>
        <p:spPr bwMode="auto">
          <a:xfrm rot="10800000" flipV="1">
            <a:off x="1832846" y="1796021"/>
            <a:ext cx="6041153" cy="2242579"/>
          </a:xfrm>
          <a:prstGeom prst="bentArrow">
            <a:avLst>
              <a:gd name="adj1" fmla="val 4881"/>
              <a:gd name="adj2" fmla="val 6163"/>
              <a:gd name="adj3" fmla="val 12232"/>
              <a:gd name="adj4" fmla="val 465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3538" marR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400" dirty="0" smtClean="0"/>
              <a:t>Регистрация несоответствий в ходе производства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5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8532440" cy="658813"/>
          </a:xfrm>
        </p:spPr>
        <p:txBody>
          <a:bodyPr/>
          <a:lstStyle/>
          <a:p>
            <a:r>
              <a:rPr lang="ru-RU" sz="2600" dirty="0" smtClean="0"/>
              <a:t>Интеграция процессов (управление персоналом)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94871" y="6354584"/>
            <a:ext cx="2133600" cy="354012"/>
          </a:xfrm>
        </p:spPr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06" name="Rectangle 2"/>
          <p:cNvSpPr>
            <a:spLocks noChangeArrowheads="1"/>
          </p:cNvSpPr>
          <p:nvPr/>
        </p:nvSpPr>
        <p:spPr bwMode="gray">
          <a:xfrm>
            <a:off x="7602024" y="1449041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gray">
          <a:xfrm>
            <a:off x="1706049" y="1449041"/>
            <a:ext cx="1425575" cy="4500966"/>
          </a:xfrm>
          <a:prstGeom prst="rect">
            <a:avLst/>
          </a:prstGeom>
          <a:solidFill>
            <a:srgbClr val="BBC8A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gray">
          <a:xfrm>
            <a:off x="229674" y="1449041"/>
            <a:ext cx="1425575" cy="4500966"/>
          </a:xfrm>
          <a:prstGeom prst="rect">
            <a:avLst/>
          </a:prstGeom>
          <a:solidFill>
            <a:srgbClr val="B4C3C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gray">
          <a:xfrm>
            <a:off x="3180837" y="1449041"/>
            <a:ext cx="1425575" cy="4500966"/>
          </a:xfrm>
          <a:prstGeom prst="rect">
            <a:avLst/>
          </a:prstGeom>
          <a:solidFill>
            <a:srgbClr val="E6DAD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gray">
          <a:xfrm>
            <a:off x="4660387" y="1449041"/>
            <a:ext cx="1427162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gray">
          <a:xfrm>
            <a:off x="6131999" y="1463328"/>
            <a:ext cx="1425575" cy="4486678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gray">
          <a:xfrm>
            <a:off x="1706049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557630"/>
              </a:gs>
              <a:gs pos="100000">
                <a:srgbClr val="55763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gray">
          <a:xfrm>
            <a:off x="229674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44697D"/>
              </a:gs>
              <a:gs pos="100000">
                <a:srgbClr val="44697D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Планировщик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gray">
          <a:xfrm>
            <a:off x="4660387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816E2C"/>
              </a:gs>
              <a:gs pos="100000">
                <a:srgbClr val="816E2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Диспетчер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6" name="AutoShape 13"/>
          <p:cNvSpPr>
            <a:spLocks noChangeArrowheads="1"/>
          </p:cNvSpPr>
          <p:nvPr/>
        </p:nvSpPr>
        <p:spPr bwMode="gray">
          <a:xfrm rot="5400000">
            <a:off x="2173568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557630">
                  <a:gamma/>
                  <a:shade val="46275"/>
                  <a:invGamma/>
                </a:srgbClr>
              </a:gs>
              <a:gs pos="100000">
                <a:srgbClr val="55763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MII</a:t>
            </a:r>
          </a:p>
        </p:txBody>
      </p:sp>
      <p:sp>
        <p:nvSpPr>
          <p:cNvPr id="117" name="AutoShape 14"/>
          <p:cNvSpPr>
            <a:spLocks noChangeArrowheads="1"/>
          </p:cNvSpPr>
          <p:nvPr/>
        </p:nvSpPr>
        <p:spPr bwMode="gray">
          <a:xfrm rot="5400000">
            <a:off x="697193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44697D">
                  <a:gamma/>
                  <a:shade val="46275"/>
                  <a:invGamma/>
                </a:srgbClr>
              </a:gs>
              <a:gs pos="100000">
                <a:srgbClr val="4469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ERP</a:t>
            </a:r>
          </a:p>
        </p:txBody>
      </p:sp>
      <p:sp>
        <p:nvSpPr>
          <p:cNvPr id="118" name="AutoShape 15"/>
          <p:cNvSpPr>
            <a:spLocks noChangeArrowheads="1"/>
          </p:cNvSpPr>
          <p:nvPr/>
        </p:nvSpPr>
        <p:spPr bwMode="gray">
          <a:xfrm rot="5400000">
            <a:off x="6605868" y="-631378"/>
            <a:ext cx="490537" cy="4381500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16E2C">
                  <a:gamma/>
                  <a:shade val="46275"/>
                  <a:invGamma/>
                </a:srgbClr>
              </a:gs>
              <a:gs pos="100000">
                <a:srgbClr val="816E2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ME</a:t>
            </a:r>
          </a:p>
        </p:txBody>
      </p:sp>
      <p:sp>
        <p:nvSpPr>
          <p:cNvPr id="119" name="Rectangle 16"/>
          <p:cNvSpPr>
            <a:spLocks noChangeArrowheads="1"/>
          </p:cNvSpPr>
          <p:nvPr/>
        </p:nvSpPr>
        <p:spPr bwMode="gray">
          <a:xfrm>
            <a:off x="3184012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0" name="Rectangle 17"/>
          <p:cNvSpPr>
            <a:spLocks noChangeArrowheads="1"/>
          </p:cNvSpPr>
          <p:nvPr/>
        </p:nvSpPr>
        <p:spPr bwMode="gray">
          <a:xfrm>
            <a:off x="6136762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A79A6C"/>
              </a:gs>
              <a:gs pos="100000">
                <a:srgbClr val="A79A6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gray">
          <a:xfrm>
            <a:off x="7614724" y="980728"/>
            <a:ext cx="1427163" cy="285750"/>
          </a:xfrm>
          <a:prstGeom prst="rect">
            <a:avLst/>
          </a:prstGeom>
          <a:gradFill rotWithShape="1">
            <a:gsLst>
              <a:gs pos="0">
                <a:srgbClr val="C2B99A"/>
              </a:gs>
              <a:gs pos="100000">
                <a:srgbClr val="C2B99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Контролер ОТК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4" name="AutoShape 21"/>
          <p:cNvSpPr>
            <a:spLocks noChangeArrowheads="1"/>
          </p:cNvSpPr>
          <p:nvPr/>
        </p:nvSpPr>
        <p:spPr bwMode="gray">
          <a:xfrm rot="5400000">
            <a:off x="3651531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NetWeaver</a:t>
            </a:r>
          </a:p>
        </p:txBody>
      </p:sp>
      <p:grpSp>
        <p:nvGrpSpPr>
          <p:cNvPr id="158" name="Group 101"/>
          <p:cNvGrpSpPr>
            <a:grpSpLocks/>
          </p:cNvGrpSpPr>
          <p:nvPr/>
        </p:nvGrpSpPr>
        <p:grpSpPr bwMode="auto">
          <a:xfrm>
            <a:off x="6147175" y="2687501"/>
            <a:ext cx="1301750" cy="360963"/>
            <a:chOff x="476" y="2348"/>
            <a:chExt cx="907" cy="333"/>
          </a:xfrm>
        </p:grpSpPr>
        <p:sp>
          <p:nvSpPr>
            <p:cNvPr id="159" name="Rectangle 102"/>
            <p:cNvSpPr>
              <a:spLocks noChangeArrowheads="1"/>
            </p:cNvSpPr>
            <p:nvPr/>
          </p:nvSpPr>
          <p:spPr bwMode="gray">
            <a:xfrm>
              <a:off x="476" y="2348"/>
              <a:ext cx="907" cy="125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Rectangle 103"/>
            <p:cNvSpPr>
              <a:spLocks noChangeArrowheads="1"/>
            </p:cNvSpPr>
            <p:nvPr/>
          </p:nvSpPr>
          <p:spPr bwMode="gray">
            <a:xfrm>
              <a:off x="476" y="2473"/>
              <a:ext cx="907" cy="20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Учет трудозатрат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104"/>
            <p:cNvSpPr>
              <a:spLocks noChangeArrowheads="1"/>
            </p:cNvSpPr>
            <p:nvPr/>
          </p:nvSpPr>
          <p:spPr bwMode="gray">
            <a:xfrm>
              <a:off x="476" y="2348"/>
              <a:ext cx="907" cy="332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6" name="AutoShape 109"/>
          <p:cNvCxnSpPr>
            <a:cxnSpLocks noChangeShapeType="1"/>
          </p:cNvCxnSpPr>
          <p:nvPr/>
        </p:nvCxnSpPr>
        <p:spPr bwMode="gray">
          <a:xfrm rot="10800000">
            <a:off x="6022462" y="2876203"/>
            <a:ext cx="139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167" name="Group 111"/>
          <p:cNvGrpSpPr>
            <a:grpSpLocks/>
          </p:cNvGrpSpPr>
          <p:nvPr/>
        </p:nvGrpSpPr>
        <p:grpSpPr bwMode="auto">
          <a:xfrm>
            <a:off x="6162162" y="1968206"/>
            <a:ext cx="1301750" cy="246062"/>
            <a:chOff x="476" y="2387"/>
            <a:chExt cx="907" cy="227"/>
          </a:xfrm>
        </p:grpSpPr>
        <p:sp>
          <p:nvSpPr>
            <p:cNvPr id="168" name="Rectangle 112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Rectangle 113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Запуск операции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114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oup 119"/>
          <p:cNvGrpSpPr>
            <a:grpSpLocks/>
          </p:cNvGrpSpPr>
          <p:nvPr/>
        </p:nvGrpSpPr>
        <p:grpSpPr bwMode="auto">
          <a:xfrm>
            <a:off x="6162162" y="3159696"/>
            <a:ext cx="1301750" cy="246063"/>
            <a:chOff x="476" y="2387"/>
            <a:chExt cx="907" cy="227"/>
          </a:xfrm>
        </p:grpSpPr>
        <p:sp>
          <p:nvSpPr>
            <p:cNvPr id="172" name="Rectangle 120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Rectangle 121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Завершение операции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122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5" name="Group 123"/>
          <p:cNvGrpSpPr>
            <a:grpSpLocks/>
          </p:cNvGrpSpPr>
          <p:nvPr/>
        </p:nvGrpSpPr>
        <p:grpSpPr bwMode="auto">
          <a:xfrm>
            <a:off x="6162162" y="3885184"/>
            <a:ext cx="1301750" cy="246062"/>
            <a:chOff x="476" y="2387"/>
            <a:chExt cx="907" cy="227"/>
          </a:xfrm>
        </p:grpSpPr>
        <p:sp>
          <p:nvSpPr>
            <p:cNvPr id="176" name="Rectangle 124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Rectangle 125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Сбор  рабочего времени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tangle 126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27"/>
          <p:cNvGrpSpPr>
            <a:grpSpLocks/>
          </p:cNvGrpSpPr>
          <p:nvPr/>
        </p:nvGrpSpPr>
        <p:grpSpPr bwMode="auto">
          <a:xfrm>
            <a:off x="6162162" y="4248721"/>
            <a:ext cx="1301750" cy="246063"/>
            <a:chOff x="476" y="2387"/>
            <a:chExt cx="907" cy="227"/>
          </a:xfrm>
        </p:grpSpPr>
        <p:sp>
          <p:nvSpPr>
            <p:cNvPr id="180" name="Rectangle 128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Rectangle 129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Отчет трудозатрат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30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83" name="AutoShape 131"/>
          <p:cNvCxnSpPr>
            <a:cxnSpLocks noChangeShapeType="1"/>
          </p:cNvCxnSpPr>
          <p:nvPr/>
        </p:nvCxnSpPr>
        <p:spPr bwMode="gray">
          <a:xfrm rot="5400000">
            <a:off x="6755887" y="2271418"/>
            <a:ext cx="114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184" name="AutoShape 132"/>
          <p:cNvCxnSpPr>
            <a:cxnSpLocks noChangeShapeType="1"/>
          </p:cNvCxnSpPr>
          <p:nvPr/>
        </p:nvCxnSpPr>
        <p:spPr bwMode="gray">
          <a:xfrm rot="5400000">
            <a:off x="6759062" y="3108421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185" name="AutoShape 134"/>
          <p:cNvCxnSpPr>
            <a:cxnSpLocks noChangeShapeType="1"/>
          </p:cNvCxnSpPr>
          <p:nvPr/>
        </p:nvCxnSpPr>
        <p:spPr bwMode="gray">
          <a:xfrm rot="5400000">
            <a:off x="6756680" y="3828828"/>
            <a:ext cx="112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186" name="AutoShape 135"/>
          <p:cNvCxnSpPr>
            <a:cxnSpLocks noChangeShapeType="1"/>
          </p:cNvCxnSpPr>
          <p:nvPr/>
        </p:nvCxnSpPr>
        <p:spPr bwMode="gray">
          <a:xfrm rot="5400000">
            <a:off x="6754299" y="4189984"/>
            <a:ext cx="117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192" name="Group 151"/>
          <p:cNvGrpSpPr>
            <a:grpSpLocks/>
          </p:cNvGrpSpPr>
          <p:nvPr/>
        </p:nvGrpSpPr>
        <p:grpSpPr bwMode="auto">
          <a:xfrm>
            <a:off x="6162162" y="2328568"/>
            <a:ext cx="1301750" cy="246063"/>
            <a:chOff x="476" y="2387"/>
            <a:chExt cx="907" cy="227"/>
          </a:xfrm>
        </p:grpSpPr>
        <p:sp>
          <p:nvSpPr>
            <p:cNvPr id="193" name="Rectangle 152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Rectangle 153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Регистрация исполнителей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Rectangle 154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6" name="Group 156"/>
          <p:cNvGrpSpPr>
            <a:grpSpLocks/>
          </p:cNvGrpSpPr>
          <p:nvPr/>
        </p:nvGrpSpPr>
        <p:grpSpPr bwMode="auto">
          <a:xfrm>
            <a:off x="6162162" y="3526409"/>
            <a:ext cx="1301750" cy="246062"/>
            <a:chOff x="476" y="2387"/>
            <a:chExt cx="907" cy="227"/>
          </a:xfrm>
        </p:grpSpPr>
        <p:sp>
          <p:nvSpPr>
            <p:cNvPr id="197" name="Rectangle 157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r>
                <a:rPr lang="ru-RU" sz="800" kern="0" dirty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Rectangle 158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 Завершение исполнения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Rectangle 159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0" name="Oval 110"/>
          <p:cNvSpPr>
            <a:spLocks noChangeArrowheads="1"/>
          </p:cNvSpPr>
          <p:nvPr/>
        </p:nvSpPr>
        <p:spPr bwMode="gray">
          <a:xfrm>
            <a:off x="7313099" y="1796756"/>
            <a:ext cx="182563" cy="182562"/>
          </a:xfrm>
          <a:prstGeom prst="ellipse">
            <a:avLst/>
          </a:prstGeom>
          <a:solidFill>
            <a:srgbClr val="C8EF89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201" name="AutoShape 162"/>
          <p:cNvCxnSpPr>
            <a:cxnSpLocks noChangeShapeType="1"/>
          </p:cNvCxnSpPr>
          <p:nvPr/>
        </p:nvCxnSpPr>
        <p:spPr bwMode="gray">
          <a:xfrm rot="5400000">
            <a:off x="6752712" y="3466084"/>
            <a:ext cx="120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202" name="AutoShape 165"/>
          <p:cNvCxnSpPr>
            <a:cxnSpLocks noChangeShapeType="1"/>
          </p:cNvCxnSpPr>
          <p:nvPr/>
        </p:nvCxnSpPr>
        <p:spPr bwMode="gray">
          <a:xfrm rot="5400000">
            <a:off x="6755887" y="2631781"/>
            <a:ext cx="114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grpSp>
        <p:nvGrpSpPr>
          <p:cNvPr id="209" name="Group 101"/>
          <p:cNvGrpSpPr>
            <a:grpSpLocks/>
          </p:cNvGrpSpPr>
          <p:nvPr/>
        </p:nvGrpSpPr>
        <p:grpSpPr bwMode="auto">
          <a:xfrm>
            <a:off x="4714635" y="2687501"/>
            <a:ext cx="1301750" cy="360963"/>
            <a:chOff x="476" y="2348"/>
            <a:chExt cx="907" cy="333"/>
          </a:xfrm>
        </p:grpSpPr>
        <p:sp>
          <p:nvSpPr>
            <p:cNvPr id="210" name="Rectangle 102"/>
            <p:cNvSpPr>
              <a:spLocks noChangeArrowheads="1"/>
            </p:cNvSpPr>
            <p:nvPr/>
          </p:nvSpPr>
          <p:spPr bwMode="gray">
            <a:xfrm>
              <a:off x="476" y="2348"/>
              <a:ext cx="907" cy="125"/>
            </a:xfrm>
            <a:prstGeom prst="rect">
              <a:avLst/>
            </a:prstGeom>
            <a:solidFill>
              <a:srgbClr val="C8EF8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 smtClean="0">
                  <a:solidFill>
                    <a:sysClr val="windowText" lastClr="000000"/>
                  </a:solidFill>
                </a:rPr>
                <a:t>Управление персоналом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tangle 103"/>
            <p:cNvSpPr>
              <a:spLocks noChangeArrowheads="1"/>
            </p:cNvSpPr>
            <p:nvPr/>
          </p:nvSpPr>
          <p:spPr bwMode="gray">
            <a:xfrm>
              <a:off x="476" y="2473"/>
              <a:ext cx="907" cy="20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4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Отчет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возникновения 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b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атрат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tangle 104"/>
            <p:cNvSpPr>
              <a:spLocks noChangeArrowheads="1"/>
            </p:cNvSpPr>
            <p:nvPr/>
          </p:nvSpPr>
          <p:spPr bwMode="gray">
            <a:xfrm>
              <a:off x="476" y="2348"/>
              <a:ext cx="907" cy="332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8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4002"/>
          <a:stretch/>
        </p:blipFill>
        <p:spPr bwMode="auto">
          <a:xfrm>
            <a:off x="604838" y="1129054"/>
            <a:ext cx="8278812" cy="368764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4838" y="40559"/>
            <a:ext cx="8288337" cy="59213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z="2400" dirty="0" smtClean="0"/>
              <a:t>Управление персоналом: регистрация времени прихода/ухода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73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4838" y="28575"/>
            <a:ext cx="8288337" cy="59213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z="2400" dirty="0" smtClean="0"/>
              <a:t>Управление персоналом: сертификация персонала для доступа к ресурсу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9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>
          <a:xfrm>
            <a:off x="3695700" y="1689100"/>
            <a:ext cx="5346700" cy="44370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Контроль эффективности производства и </a:t>
            </a:r>
            <a:r>
              <a:rPr lang="ru-RU" sz="2800" dirty="0"/>
              <a:t>управление себестоимостью </a:t>
            </a:r>
            <a:r>
              <a:rPr lang="ru-RU" sz="2800" dirty="0" smtClean="0"/>
              <a:t>продукции</a:t>
            </a:r>
            <a:endParaRPr lang="ru-RU" sz="2800" dirty="0"/>
          </a:p>
          <a:p>
            <a:pPr>
              <a:lnSpc>
                <a:spcPct val="150000"/>
              </a:lnSpc>
              <a:buNone/>
            </a:pPr>
            <a:endParaRPr lang="ru-RU" sz="28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65" y="1007115"/>
            <a:ext cx="2868333" cy="39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ru-RU" dirty="0" smtClean="0"/>
              <a:t>Анализ производственных показателей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30762" r="3839" b="8023"/>
          <a:stretch>
            <a:fillRect/>
          </a:stretch>
        </p:blipFill>
        <p:spPr bwMode="auto">
          <a:xfrm>
            <a:off x="5474983" y="938369"/>
            <a:ext cx="3465182" cy="2079943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23723" r="4910" b="8072"/>
          <a:stretch>
            <a:fillRect/>
          </a:stretch>
        </p:blipFill>
        <p:spPr bwMode="auto">
          <a:xfrm>
            <a:off x="5119383" y="2482690"/>
            <a:ext cx="3525455" cy="2348865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48494" y="1002506"/>
            <a:ext cx="8278812" cy="5141913"/>
          </a:xfrm>
        </p:spPr>
        <p:txBody>
          <a:bodyPr/>
          <a:lstStyle/>
          <a:p>
            <a:r>
              <a:rPr lang="ru-RU" dirty="0" err="1" smtClean="0"/>
              <a:t>Формированиеотчетов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Производственные операции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Дефекты: по типам и изделиям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Утилизация оборудования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Состояние МПЗ и др.</a:t>
            </a:r>
          </a:p>
          <a:p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персональных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мониторов </a:t>
            </a:r>
            <a:r>
              <a:rPr lang="ru-RU" dirty="0"/>
              <a:t>c механизмом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drill</a:t>
            </a:r>
            <a:r>
              <a:rPr lang="ru-RU" dirty="0" smtClean="0"/>
              <a:t> </a:t>
            </a:r>
            <a:r>
              <a:rPr lang="ru-RU" dirty="0" err="1" smtClean="0"/>
              <a:t>down</a:t>
            </a:r>
            <a:r>
              <a:rPr lang="en-US" dirty="0" smtClean="0"/>
              <a:t> </a:t>
            </a:r>
            <a:r>
              <a:rPr lang="ru-RU" dirty="0" smtClean="0"/>
              <a:t>для: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генерального </a:t>
            </a:r>
            <a:r>
              <a:rPr lang="ru-RU" dirty="0"/>
              <a:t>директора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директора </a:t>
            </a:r>
            <a:r>
              <a:rPr lang="ru-RU" dirty="0"/>
              <a:t>по производству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директора </a:t>
            </a:r>
            <a:r>
              <a:rPr lang="ru-RU" dirty="0"/>
              <a:t>департамента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экономики  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начальника цеха и др.</a:t>
            </a:r>
            <a:endParaRPr lang="en-US" dirty="0" smtClean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8" y="4689315"/>
            <a:ext cx="3528000" cy="148750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83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200" dirty="0" smtClean="0"/>
              <a:t>Сохранение полной истории изделия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678" r="1223"/>
          <a:stretch/>
        </p:blipFill>
        <p:spPr bwMode="auto">
          <a:xfrm>
            <a:off x="276399" y="991672"/>
            <a:ext cx="8680371" cy="4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вая фигурная скобка 6"/>
          <p:cNvSpPr/>
          <p:nvPr/>
        </p:nvSpPr>
        <p:spPr>
          <a:xfrm>
            <a:off x="232113" y="4309708"/>
            <a:ext cx="316902" cy="1215614"/>
          </a:xfrm>
          <a:prstGeom prst="leftBrace">
            <a:avLst>
              <a:gd name="adj1" fmla="val 5642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200" dirty="0" smtClean="0"/>
              <a:t>Анализ данных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400" dirty="0" smtClean="0"/>
              <a:t>Анализ данных: диаграмма загрузки ресурсов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8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</a:t>
            </a:r>
            <a:r>
              <a:rPr lang="en-US" dirty="0" smtClean="0"/>
              <a:t>MES </a:t>
            </a:r>
            <a:r>
              <a:rPr lang="ru-RU" dirty="0" smtClean="0"/>
              <a:t>системам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84250"/>
            <a:ext cx="6489700" cy="5141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Поддержка инициатив </a:t>
            </a:r>
            <a:r>
              <a:rPr lang="en-US" sz="2400" dirty="0" smtClean="0"/>
              <a:t>MESA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Поддержка стандарта интеграции </a:t>
            </a:r>
            <a:r>
              <a:rPr lang="en-US" sz="2400" dirty="0" smtClean="0"/>
              <a:t>ISA</a:t>
            </a:r>
            <a:r>
              <a:rPr lang="ru-RU" sz="2400" dirty="0" smtClean="0"/>
              <a:t>-95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Реализация принципов «бережливого </a:t>
            </a:r>
            <a:br>
              <a:rPr lang="ru-RU" sz="2400" dirty="0" smtClean="0"/>
            </a:br>
            <a:r>
              <a:rPr lang="ru-RU" sz="2400" dirty="0" smtClean="0"/>
              <a:t>производства» и «шести сигм»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Обеспечение </a:t>
            </a:r>
            <a:r>
              <a:rPr lang="en-US" sz="2400" dirty="0" smtClean="0"/>
              <a:t>PLM</a:t>
            </a:r>
            <a:r>
              <a:rPr lang="ru-RU" sz="2400" dirty="0" smtClean="0"/>
              <a:t>-систем информацией</a:t>
            </a:r>
            <a:br>
              <a:rPr lang="ru-RU" sz="2400" dirty="0" smtClean="0"/>
            </a:br>
            <a:r>
              <a:rPr lang="ru-RU" sz="2400" dirty="0" smtClean="0"/>
              <a:t>об истории производства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2" name="Picture 4" descr="MESA Inter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87" y="1016685"/>
            <a:ext cx="1519485" cy="7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1387" y="1989538"/>
            <a:ext cx="1519485" cy="153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www.vative.com.au/images/Lean%20Six-Sigma%20Logo%20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3" y="4177143"/>
            <a:ext cx="2319572" cy="13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17475"/>
            <a:ext cx="8288337" cy="592138"/>
          </a:xfrm>
        </p:spPr>
        <p:txBody>
          <a:bodyPr anchor="ctr"/>
          <a:lstStyle/>
          <a:p>
            <a:r>
              <a:rPr lang="ru-RU" sz="2400" dirty="0" smtClean="0"/>
              <a:t>Анализ данных: отчет о ежедневной загрузке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6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17475"/>
            <a:ext cx="8288337" cy="592138"/>
          </a:xfrm>
        </p:spPr>
        <p:txBody>
          <a:bodyPr anchor="ctr"/>
          <a:lstStyle/>
          <a:p>
            <a:r>
              <a:rPr lang="ru-RU" sz="2400" dirty="0" smtClean="0"/>
              <a:t>Анализ данных: отчет о выходе продукции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49E0C-2214-4CFA-B0A5-F62461074DF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29054"/>
            <a:ext cx="8278812" cy="4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79017"/>
            <a:ext cx="8288337" cy="59213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z="2400" dirty="0" smtClean="0"/>
              <a:t>Управление персоналом: отчет о работе персонала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1009650"/>
            <a:ext cx="768792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1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  <a:br>
              <a:rPr lang="ru-RU" smtClean="0"/>
            </a:br>
            <a:endParaRPr lang="ru-RU" smtClean="0"/>
          </a:p>
        </p:txBody>
      </p:sp>
      <p:pic>
        <p:nvPicPr>
          <p:cNvPr id="24579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1355725"/>
            <a:ext cx="22796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86325" y="1498119"/>
            <a:ext cx="409575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 b="1" dirty="0">
                <a:solidFill>
                  <a:srgbClr val="004892"/>
                </a:solidFill>
              </a:rPr>
              <a:t>Филиппов А.М.</a:t>
            </a:r>
          </a:p>
          <a:p>
            <a:pPr algn="r">
              <a:spcBef>
                <a:spcPct val="50000"/>
              </a:spcBef>
            </a:pPr>
            <a:endParaRPr lang="ru-RU" sz="800" dirty="0">
              <a:solidFill>
                <a:srgbClr val="00489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sz="1500" dirty="0">
                <a:solidFill>
                  <a:srgbClr val="004892"/>
                </a:solidFill>
              </a:rPr>
              <a:t>Директор Отделения </a:t>
            </a:r>
            <a:r>
              <a:rPr lang="en-US" sz="1500" dirty="0">
                <a:solidFill>
                  <a:srgbClr val="004892"/>
                </a:solidFill>
              </a:rPr>
              <a:t>MES </a:t>
            </a:r>
            <a:r>
              <a:rPr lang="ru-RU" sz="1500" dirty="0">
                <a:solidFill>
                  <a:srgbClr val="004892"/>
                </a:solidFill>
              </a:rPr>
              <a:t>решений </a:t>
            </a:r>
          </a:p>
          <a:p>
            <a:pPr algn="r">
              <a:spcBef>
                <a:spcPct val="50000"/>
              </a:spcBef>
            </a:pPr>
            <a:r>
              <a:rPr lang="en-US" sz="1500" dirty="0">
                <a:solidFill>
                  <a:srgbClr val="004892"/>
                </a:solidFill>
              </a:rPr>
              <a:t>IBS</a:t>
            </a:r>
          </a:p>
          <a:p>
            <a:pPr algn="r">
              <a:spcBef>
                <a:spcPct val="50000"/>
              </a:spcBef>
            </a:pPr>
            <a:endParaRPr lang="en-US" sz="1500" dirty="0">
              <a:solidFill>
                <a:srgbClr val="0048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решений </a:t>
            </a:r>
            <a:r>
              <a:rPr lang="en-US" dirty="0" smtClean="0"/>
              <a:t>SAP</a:t>
            </a:r>
            <a:r>
              <a:rPr lang="ru-RU" dirty="0" smtClean="0"/>
              <a:t> для производства</a:t>
            </a:r>
            <a:endParaRPr lang="de-DE" sz="2200" dirty="0">
              <a:latin typeface="+mn-lt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665468" y="1780753"/>
            <a:ext cx="14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SAP ERP PP</a:t>
            </a:r>
            <a:b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SAP APO PP</a:t>
            </a:r>
            <a:r>
              <a:rPr lang="en-US" sz="1200" b="1" kern="0" dirty="0"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DS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7348538" y="1697652"/>
            <a:ext cx="1653001" cy="46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 smtClean="0"/>
              <a:t>SAP </a:t>
            </a: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Enterprise</a:t>
            </a:r>
            <a:b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Asset Management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164359" y="5448435"/>
            <a:ext cx="256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SAP Manufacturing </a:t>
            </a:r>
            <a:r>
              <a:rPr lang="de-DE" sz="1200" b="1" kern="0" dirty="0" err="1" smtClean="0">
                <a:ea typeface="Arial Unicode MS" pitchFamily="34" charset="-128"/>
                <a:cs typeface="Arial Unicode MS" pitchFamily="34" charset="-128"/>
              </a:rPr>
              <a:t>Execution</a:t>
            </a:r>
            <a:endParaRPr lang="de-DE" sz="1200" b="1" kern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804002" y="3906190"/>
            <a:ext cx="2054431" cy="32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Ellipse 21"/>
          <p:cNvSpPr/>
          <p:nvPr/>
        </p:nvSpPr>
        <p:spPr bwMode="gray">
          <a:xfrm>
            <a:off x="3540273" y="2243644"/>
            <a:ext cx="3515096" cy="3348842"/>
          </a:xfrm>
          <a:prstGeom prst="ellipse">
            <a:avLst/>
          </a:prstGeom>
          <a:noFill/>
          <a:ln w="69850" algn="ctr">
            <a:solidFill>
              <a:srgbClr val="FFC00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de-DE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rot="5400000">
            <a:off x="4910106" y="4821428"/>
            <a:ext cx="806895" cy="40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10800000">
            <a:off x="4262263" y="2973150"/>
            <a:ext cx="1041721" cy="9375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5350282" y="2961575"/>
            <a:ext cx="925975" cy="9028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8"/>
          <p:cNvGrpSpPr/>
          <p:nvPr/>
        </p:nvGrpSpPr>
        <p:grpSpPr>
          <a:xfrm>
            <a:off x="4521209" y="5025633"/>
            <a:ext cx="1567541" cy="1128157"/>
            <a:chOff x="2113810" y="3503220"/>
            <a:chExt cx="1567541" cy="1128157"/>
          </a:xfrm>
        </p:grpSpPr>
        <p:sp>
          <p:nvSpPr>
            <p:cNvPr id="20" name="Abgerundetes Rechteck 19"/>
            <p:cNvSpPr/>
            <p:nvPr/>
          </p:nvSpPr>
          <p:spPr bwMode="gray">
            <a:xfrm>
              <a:off x="2125683" y="3728852"/>
              <a:ext cx="1508164" cy="674442"/>
            </a:xfrm>
            <a:prstGeom prst="roundRect">
              <a:avLst/>
            </a:prstGeom>
            <a:solidFill>
              <a:srgbClr val="002060"/>
            </a:solidFill>
            <a:ln w="952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113810" y="3503220"/>
              <a:ext cx="1567541" cy="1128157"/>
            </a:xfrm>
            <a:prstGeom prst="rect">
              <a:avLst/>
            </a:prstGeom>
            <a:noFill/>
            <a:ln w="15875" cap="rnd">
              <a:noFill/>
              <a:miter lim="800000"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Исполнение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12"/>
          <p:cNvGrpSpPr/>
          <p:nvPr/>
        </p:nvGrpSpPr>
        <p:grpSpPr>
          <a:xfrm>
            <a:off x="2831480" y="2016786"/>
            <a:ext cx="1567541" cy="1128157"/>
            <a:chOff x="2113810" y="3503220"/>
            <a:chExt cx="1567541" cy="1128157"/>
          </a:xfrm>
        </p:grpSpPr>
        <p:sp>
          <p:nvSpPr>
            <p:cNvPr id="14" name="Abgerundetes Rechteck 13"/>
            <p:cNvSpPr/>
            <p:nvPr/>
          </p:nvSpPr>
          <p:spPr bwMode="gray">
            <a:xfrm>
              <a:off x="2125683" y="3728852"/>
              <a:ext cx="1508164" cy="674442"/>
            </a:xfrm>
            <a:prstGeom prst="roundRect">
              <a:avLst/>
            </a:prstGeom>
            <a:solidFill>
              <a:srgbClr val="002060"/>
            </a:solidFill>
            <a:ln w="952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113810" y="3503220"/>
              <a:ext cx="1567541" cy="1128157"/>
            </a:xfrm>
            <a:prstGeom prst="rect">
              <a:avLst/>
            </a:prstGeom>
            <a:noFill/>
            <a:ln w="15875" cap="rnd">
              <a:noFill/>
              <a:miter lim="800000"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Оперативное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планирование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15"/>
          <p:cNvGrpSpPr/>
          <p:nvPr/>
        </p:nvGrpSpPr>
        <p:grpSpPr>
          <a:xfrm>
            <a:off x="6266619" y="2034522"/>
            <a:ext cx="1567541" cy="1128157"/>
            <a:chOff x="2113810" y="3503220"/>
            <a:chExt cx="1567541" cy="1128157"/>
          </a:xfrm>
        </p:grpSpPr>
        <p:sp>
          <p:nvSpPr>
            <p:cNvPr id="17" name="Abgerundetes Rechteck 16"/>
            <p:cNvSpPr/>
            <p:nvPr/>
          </p:nvSpPr>
          <p:spPr bwMode="gray">
            <a:xfrm>
              <a:off x="2125683" y="3728852"/>
              <a:ext cx="1508164" cy="674442"/>
            </a:xfrm>
            <a:prstGeom prst="roundRect">
              <a:avLst/>
            </a:prstGeom>
            <a:solidFill>
              <a:srgbClr val="002060"/>
            </a:solidFill>
            <a:ln w="952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113810" y="3503220"/>
              <a:ext cx="1567541" cy="1128157"/>
            </a:xfrm>
            <a:prstGeom prst="rect">
              <a:avLst/>
            </a:prstGeom>
            <a:noFill/>
            <a:ln w="15875" cap="rnd">
              <a:noFill/>
              <a:miter lim="800000"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Управление активами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11"/>
          <p:cNvGrpSpPr/>
          <p:nvPr/>
        </p:nvGrpSpPr>
        <p:grpSpPr>
          <a:xfrm>
            <a:off x="4546068" y="3162680"/>
            <a:ext cx="1567541" cy="1348252"/>
            <a:chOff x="2113810" y="3503220"/>
            <a:chExt cx="1567541" cy="1128157"/>
          </a:xfrm>
        </p:grpSpPr>
        <p:sp>
          <p:nvSpPr>
            <p:cNvPr id="11" name="Abgerundetes Rechteck 10"/>
            <p:cNvSpPr/>
            <p:nvPr/>
          </p:nvSpPr>
          <p:spPr bwMode="gray">
            <a:xfrm>
              <a:off x="2125683" y="3728852"/>
              <a:ext cx="1508164" cy="674442"/>
            </a:xfrm>
            <a:prstGeom prst="roundRect">
              <a:avLst/>
            </a:prstGeom>
            <a:solidFill>
              <a:srgbClr val="002060"/>
            </a:solidFill>
            <a:ln w="952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113810" y="3503220"/>
              <a:ext cx="1567541" cy="1128157"/>
            </a:xfrm>
            <a:prstGeom prst="rect">
              <a:avLst/>
            </a:prstGeom>
            <a:noFill/>
            <a:ln w="15875" cap="rnd">
              <a:noFill/>
              <a:miter lim="800000"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Интеграция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+</a:t>
              </a:r>
              <a:br>
                <a:rPr lang="de-DE" sz="1200" b="1" dirty="0" smtClean="0">
                  <a:solidFill>
                    <a:schemeClr val="bg1"/>
                  </a:solidFill>
                </a:rPr>
              </a:br>
              <a:r>
                <a:rPr lang="ru-RU" sz="1200" b="1" dirty="0" smtClean="0">
                  <a:solidFill>
                    <a:schemeClr val="bg1"/>
                  </a:solidFill>
                </a:rPr>
                <a:t>Визуализация в реальном времени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feld 78"/>
          <p:cNvSpPr txBox="1"/>
          <p:nvPr/>
        </p:nvSpPr>
        <p:spPr>
          <a:xfrm>
            <a:off x="6168071" y="3758075"/>
            <a:ext cx="241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SAP Manufacturing Integration </a:t>
            </a:r>
            <a:r>
              <a:rPr lang="de-DE" sz="1200" b="1" kern="0" dirty="0" err="1" smtClean="0"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sz="1200" b="1" kern="0" dirty="0" smtClean="0">
                <a:ea typeface="Arial Unicode MS" pitchFamily="34" charset="-128"/>
                <a:cs typeface="Arial Unicode MS" pitchFamily="34" charset="-128"/>
              </a:rPr>
              <a:t> Intelligence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gray">
          <a:xfrm>
            <a:off x="1691392" y="3524460"/>
            <a:ext cx="1848881" cy="95628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lIns="90000" tIns="46800" rIns="90000" bIns="46800">
            <a:spAutoFit/>
          </a:bodyPr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 Black"/>
              </a:rPr>
              <a:t>2005</a:t>
            </a: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/>
              </a:rPr>
              <a:t>Lighthammer</a:t>
            </a:r>
            <a:endParaRPr kumimoji="0" lang="de-DE" sz="7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/>
            </a:endParaRP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de-DE" sz="2000" b="1" kern="0" dirty="0" smtClean="0">
                <a:solidFill>
                  <a:srgbClr val="FFC000"/>
                </a:solidFill>
                <a:latin typeface="Arial Black"/>
              </a:rPr>
              <a:t>- SAP MII</a:t>
            </a:r>
            <a:endParaRPr kumimoji="0" lang="de-DE" sz="7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gray">
          <a:xfrm>
            <a:off x="3565033" y="3906190"/>
            <a:ext cx="992908" cy="4510"/>
          </a:xfrm>
          <a:prstGeom prst="line">
            <a:avLst/>
          </a:prstGeom>
          <a:noFill/>
          <a:ln w="12700">
            <a:solidFill>
              <a:srgbClr val="292929"/>
            </a:solidFill>
            <a:round/>
            <a:headEnd/>
            <a:tailEnd type="oval" w="med" len="med"/>
          </a:ln>
        </p:spPr>
        <p:txBody>
          <a:bodyPr tIns="91440" b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gray">
          <a:xfrm>
            <a:off x="214110" y="2158524"/>
            <a:ext cx="1836057" cy="83317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 Black"/>
              </a:rPr>
              <a:t>2006</a:t>
            </a: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Arial Black"/>
              </a:rPr>
              <a:t>FactoryLogic</a:t>
            </a: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de-DE" sz="1200" b="1" kern="0" dirty="0" smtClean="0">
                <a:solidFill>
                  <a:srgbClr val="F0AB00"/>
                </a:solidFill>
                <a:latin typeface="Arial Black"/>
              </a:rPr>
              <a:t>- SAP LEM</a:t>
            </a:r>
            <a:endParaRPr kumimoji="0" lang="de-DE" sz="4400" b="1" i="0" u="none" strike="noStrike" kern="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gray">
          <a:xfrm>
            <a:off x="3182968" y="2398397"/>
            <a:ext cx="868292" cy="0"/>
          </a:xfrm>
          <a:prstGeom prst="line">
            <a:avLst/>
          </a:prstGeom>
          <a:noFill/>
          <a:ln w="12700">
            <a:solidFill>
              <a:srgbClr val="292929"/>
            </a:solidFill>
            <a:round/>
            <a:headEnd/>
            <a:tailEnd type="oval" w="med" len="med"/>
          </a:ln>
        </p:spPr>
        <p:txBody>
          <a:bodyPr tIns="91440" b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88"/>
          <p:cNvSpPr>
            <a:spLocks noChangeShapeType="1"/>
          </p:cNvSpPr>
          <p:nvPr/>
        </p:nvSpPr>
        <p:spPr bwMode="gray">
          <a:xfrm>
            <a:off x="2050166" y="2621280"/>
            <a:ext cx="1112659" cy="0"/>
          </a:xfrm>
          <a:prstGeom prst="line">
            <a:avLst/>
          </a:prstGeom>
          <a:noFill/>
          <a:ln w="12700">
            <a:solidFill>
              <a:srgbClr val="292929"/>
            </a:solidFill>
            <a:round/>
            <a:headEnd/>
            <a:tailEnd type="oval" w="med" len="med"/>
          </a:ln>
        </p:spPr>
        <p:txBody>
          <a:bodyPr tIns="91440" b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77"/>
          <p:cNvSpPr txBox="1">
            <a:spLocks noChangeArrowheads="1"/>
          </p:cNvSpPr>
          <p:nvPr/>
        </p:nvSpPr>
        <p:spPr bwMode="gray">
          <a:xfrm>
            <a:off x="1366477" y="5084893"/>
            <a:ext cx="1686116" cy="95628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lIns="90000" tIns="46800" rIns="90000" bIns="46800">
            <a:spAutoFit/>
          </a:bodyPr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CCCC">
                    <a:lumMod val="90000"/>
                  </a:srgbClr>
                </a:solidFill>
                <a:effectLst/>
                <a:uLnTx/>
                <a:uFillTx/>
                <a:latin typeface="Arial Black"/>
              </a:rPr>
              <a:t>2008</a:t>
            </a: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/>
              </a:rPr>
              <a:t>Visiprise</a:t>
            </a:r>
          </a:p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de-DE" sz="2000" b="1" kern="0" dirty="0" smtClean="0">
                <a:solidFill>
                  <a:srgbClr val="FFC000"/>
                </a:solidFill>
                <a:latin typeface="Arial Black"/>
              </a:rPr>
              <a:t>- SAP ME</a:t>
            </a:r>
            <a:endParaRPr kumimoji="0" lang="de-DE" sz="6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33" name="Line 89"/>
          <p:cNvSpPr>
            <a:spLocks noChangeShapeType="1"/>
          </p:cNvSpPr>
          <p:nvPr/>
        </p:nvSpPr>
        <p:spPr bwMode="gray">
          <a:xfrm>
            <a:off x="3052593" y="5547649"/>
            <a:ext cx="1494104" cy="0"/>
          </a:xfrm>
          <a:prstGeom prst="line">
            <a:avLst/>
          </a:prstGeom>
          <a:noFill/>
          <a:ln w="12700">
            <a:solidFill>
              <a:srgbClr val="292929"/>
            </a:solidFill>
            <a:round/>
            <a:headEnd/>
            <a:tailEnd type="oval" w="med" len="med"/>
          </a:ln>
        </p:spPr>
        <p:txBody>
          <a:bodyPr tIns="91440" bIns="914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gray">
          <a:xfrm>
            <a:off x="2242870" y="1104181"/>
            <a:ext cx="5830767" cy="500331"/>
          </a:xfrm>
          <a:prstGeom prst="rect">
            <a:avLst/>
          </a:prstGeom>
          <a:solidFill>
            <a:srgbClr val="517D95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F0AB00"/>
              </a:buClr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ERP – ISA95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Уровень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gray">
          <a:xfrm>
            <a:off x="2343510" y="6193767"/>
            <a:ext cx="5830767" cy="428446"/>
          </a:xfrm>
          <a:prstGeom prst="rect">
            <a:avLst/>
          </a:prstGeom>
          <a:solidFill>
            <a:srgbClr val="517D95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F0AB00"/>
              </a:buClr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Plant– ISA95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Уровни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 и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50050" y="6367463"/>
            <a:ext cx="2133600" cy="35401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/>
            <a:fld id="{E01E07FF-C6C4-4625-9C1A-1A6FFE313733}" type="slidenum">
              <a:rPr lang="ru-RU">
                <a:solidFill>
                  <a:srgbClr val="6B7995"/>
                </a:solidFill>
              </a:rPr>
              <a:pPr algn="r"/>
              <a:t>3</a:t>
            </a:fld>
            <a:endParaRPr lang="ru-RU" dirty="0">
              <a:solidFill>
                <a:srgbClr val="6B7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9384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Типовая архитектура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5752" y="5552098"/>
            <a:ext cx="2700853" cy="3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АСУТП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3464" y="4803330"/>
            <a:ext cx="2703141" cy="4237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SAP </a:t>
            </a:r>
            <a:r>
              <a:rPr lang="en-US" sz="1400" b="1" dirty="0" err="1" smtClean="0">
                <a:solidFill>
                  <a:schemeClr val="tx1"/>
                </a:solidFill>
              </a:rPr>
              <a:t>PCo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Интеграция с АСУТП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819" y="4807356"/>
            <a:ext cx="3422550" cy="41976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Ввод данных </a:t>
            </a:r>
          </a:p>
          <a:p>
            <a:pPr algn="ctr"/>
            <a:r>
              <a:rPr lang="ru-RU" sz="1200" b="1" dirty="0" smtClean="0"/>
              <a:t>(ручной и/или сканирование)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433" y="1960747"/>
            <a:ext cx="7806616" cy="639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numCol="2" rtlCol="0" anchor="t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SAP MII</a:t>
            </a:r>
            <a:endParaRPr lang="en-US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dk1"/>
                </a:solidFill>
              </a:rPr>
              <a:t>Интеграция</a:t>
            </a:r>
            <a:endParaRPr lang="en-US" sz="1000" dirty="0">
              <a:solidFill>
                <a:schemeClr val="dk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dk1"/>
                </a:solidFill>
              </a:rPr>
              <a:t>Центральная </a:t>
            </a:r>
            <a:r>
              <a:rPr lang="ru-RU" sz="1000" dirty="0" smtClean="0">
                <a:solidFill>
                  <a:schemeClr val="dk1"/>
                </a:solidFill>
              </a:rPr>
              <a:t>диспетчерская</a:t>
            </a:r>
          </a:p>
          <a:p>
            <a:endParaRPr lang="en-US" sz="1000" dirty="0">
              <a:solidFill>
                <a:schemeClr val="dk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000" dirty="0" smtClean="0">
              <a:solidFill>
                <a:schemeClr val="dk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dk1"/>
                </a:solidFill>
              </a:rPr>
              <a:t>Производственная </a:t>
            </a:r>
            <a:r>
              <a:rPr lang="ru-RU" sz="1000" dirty="0">
                <a:solidFill>
                  <a:schemeClr val="dk1"/>
                </a:solidFill>
              </a:rPr>
              <a:t>аналитика</a:t>
            </a:r>
            <a:endParaRPr lang="en-US" sz="1000" dirty="0">
              <a:solidFill>
                <a:schemeClr val="dk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dk1"/>
                </a:solidFill>
              </a:rPr>
              <a:t>Рабочее место руководителя</a:t>
            </a:r>
            <a:endParaRPr lang="en-US" sz="1000" dirty="0">
              <a:solidFill>
                <a:schemeClr val="dk1"/>
              </a:solidFill>
            </a:endParaRPr>
          </a:p>
          <a:p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433" y="3068960"/>
            <a:ext cx="780661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SAP ME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7560" y="970829"/>
            <a:ext cx="2194861" cy="692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 smtClean="0"/>
              <a:t>SAP APO PP/DS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Оперативное и детальное планирование производства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Оптимизация</a:t>
            </a:r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690493" y="966253"/>
            <a:ext cx="3058650" cy="697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 smtClean="0"/>
              <a:t>MySAP ERP R/3</a:t>
            </a:r>
            <a:endParaRPr lang="ru-RU" sz="1400" b="1" dirty="0" smtClean="0"/>
          </a:p>
          <a:p>
            <a:r>
              <a:rPr lang="en-US" sz="1400" dirty="0"/>
              <a:t>IDES</a:t>
            </a:r>
            <a:endParaRPr lang="ru-RU" sz="1400" dirty="0"/>
          </a:p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4869" y="970828"/>
            <a:ext cx="1589180" cy="692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PDM</a:t>
            </a:r>
            <a:r>
              <a:rPr lang="ru-RU" sz="1400" b="1" dirty="0" smtClean="0">
                <a:solidFill>
                  <a:schemeClr val="dk1"/>
                </a:solidFill>
              </a:rPr>
              <a:t>, </a:t>
            </a:r>
            <a:r>
              <a:rPr lang="en-US" sz="1400" b="1" dirty="0" smtClean="0">
                <a:solidFill>
                  <a:schemeClr val="dk1"/>
                </a:solidFill>
              </a:rPr>
              <a:t>PLM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ru-RU" b="1" dirty="0">
              <a:solidFill>
                <a:schemeClr val="dk1"/>
              </a:solidFill>
            </a:endParaRPr>
          </a:p>
        </p:txBody>
      </p:sp>
      <p:cxnSp>
        <p:nvCxnSpPr>
          <p:cNvPr id="19" name="Прямая со стрелкой 18"/>
          <p:cNvCxnSpPr>
            <a:stCxn id="14" idx="3"/>
            <a:endCxn id="15" idx="1"/>
          </p:cNvCxnSpPr>
          <p:nvPr/>
        </p:nvCxnSpPr>
        <p:spPr>
          <a:xfrm flipV="1">
            <a:off x="3042421" y="1314960"/>
            <a:ext cx="648072" cy="22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2"/>
          </p:cNvCxnSpPr>
          <p:nvPr/>
        </p:nvCxnSpPr>
        <p:spPr>
          <a:xfrm>
            <a:off x="5219818" y="1663666"/>
            <a:ext cx="0" cy="2880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31094" y="4497455"/>
            <a:ext cx="0" cy="29763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83350" y="5227124"/>
            <a:ext cx="0" cy="3144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2"/>
            <a:endCxn id="13" idx="0"/>
          </p:cNvCxnSpPr>
          <p:nvPr/>
        </p:nvCxnSpPr>
        <p:spPr>
          <a:xfrm>
            <a:off x="4760741" y="2599771"/>
            <a:ext cx="0" cy="46918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15" idx="3"/>
            <a:endCxn id="16" idx="1"/>
          </p:cNvCxnSpPr>
          <p:nvPr/>
        </p:nvCxnSpPr>
        <p:spPr>
          <a:xfrm>
            <a:off x="6749143" y="1314960"/>
            <a:ext cx="325726" cy="22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3536605" y="5552098"/>
            <a:ext cx="2602160" cy="3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DNC </a:t>
            </a:r>
            <a:r>
              <a:rPr lang="ru-RU" sz="1200" b="1" dirty="0" smtClean="0">
                <a:solidFill>
                  <a:schemeClr val="tx1"/>
                </a:solidFill>
              </a:rPr>
              <a:t>сервер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36154" y="5876134"/>
            <a:ext cx="7806214" cy="3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УЧПУ, КИП, привода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35752" y="4175708"/>
            <a:ext cx="7806616" cy="315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SAP MII</a:t>
            </a:r>
            <a:endParaRPr lang="ru-RU" sz="900" b="1" dirty="0">
              <a:solidFill>
                <a:schemeClr val="tx1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2283350" y="4505695"/>
            <a:ext cx="0" cy="29763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13" idx="2"/>
          </p:cNvCxnSpPr>
          <p:nvPr/>
        </p:nvCxnSpPr>
        <p:spPr>
          <a:xfrm flipH="1">
            <a:off x="4750348" y="4005064"/>
            <a:ext cx="10393" cy="17064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4" idx="2"/>
          </p:cNvCxnSpPr>
          <p:nvPr/>
        </p:nvCxnSpPr>
        <p:spPr>
          <a:xfrm flipV="1">
            <a:off x="4739060" y="4491545"/>
            <a:ext cx="0" cy="105001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98205" y="3429000"/>
            <a:ext cx="1728191" cy="419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Управление производством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421" y="3415839"/>
            <a:ext cx="1707927" cy="419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Управление </a:t>
            </a:r>
            <a:r>
              <a:rPr lang="ru-RU" sz="1200" dirty="0" smtClean="0">
                <a:solidFill>
                  <a:schemeClr val="dk1"/>
                </a:solidFill>
              </a:rPr>
              <a:t>качеством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629" y="3415840"/>
            <a:ext cx="1672601" cy="419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dk1"/>
                </a:solidFill>
              </a:rPr>
              <a:t>Управление запасами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03740" y="3415840"/>
            <a:ext cx="1690623" cy="419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dk1"/>
                </a:solidFill>
              </a:rPr>
              <a:t>Управление персоналом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869459" y="1687692"/>
            <a:ext cx="0" cy="2880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Picture 2" descr="http://digex.spb.ru/images/stories/Site/Symbol/symbol-ls3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85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04" y="5047455"/>
            <a:ext cx="841518" cy="6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50050" y="6367463"/>
            <a:ext cx="2133600" cy="354012"/>
          </a:xfrm>
        </p:spPr>
        <p:txBody>
          <a:bodyPr/>
          <a:lstStyle/>
          <a:p>
            <a:fld id="{E01E07FF-C6C4-4625-9C1A-1A6FFE31373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74479"/>
            <a:ext cx="2054783" cy="5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38853"/>
            <a:ext cx="1914044" cy="44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76" y="2844907"/>
            <a:ext cx="1823524" cy="51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1" descr="bombardier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5907" y="3891566"/>
            <a:ext cx="1658962" cy="493066"/>
          </a:xfrm>
          <a:prstGeom prst="rect">
            <a:avLst/>
          </a:prstGeom>
          <a:noFill/>
        </p:spPr>
      </p:pic>
      <p:pic>
        <p:nvPicPr>
          <p:cNvPr id="40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0062" y="3638883"/>
            <a:ext cx="1175023" cy="579463"/>
          </a:xfrm>
          <a:prstGeom prst="rect">
            <a:avLst/>
          </a:prstGeom>
          <a:noFill/>
        </p:spPr>
      </p:pic>
      <p:pic>
        <p:nvPicPr>
          <p:cNvPr id="41" name="Picture 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925" y="3783305"/>
            <a:ext cx="1787025" cy="37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9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>
          <a:xfrm>
            <a:off x="3365500" y="1790700"/>
            <a:ext cx="5649710" cy="43354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Управление исполнением </a:t>
            </a:r>
            <a:r>
              <a:rPr lang="ru-RU" sz="3200" dirty="0"/>
              <a:t>производственной </a:t>
            </a:r>
            <a:r>
              <a:rPr lang="ru-RU" sz="3200" dirty="0" smtClean="0"/>
              <a:t>программы</a:t>
            </a:r>
            <a:endParaRPr lang="ru-RU" sz="32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65" y="1079500"/>
            <a:ext cx="2598810" cy="36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07" y="1571308"/>
            <a:ext cx="3052986" cy="228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3" y="1556792"/>
            <a:ext cx="30723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052304" cy="22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96" y="4293096"/>
            <a:ext cx="3052304" cy="22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41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4838" y="76200"/>
            <a:ext cx="8539162" cy="658813"/>
          </a:xfrm>
        </p:spPr>
        <p:txBody>
          <a:bodyPr/>
          <a:lstStyle/>
          <a:p>
            <a:r>
              <a:rPr lang="ru-RU" sz="2800" dirty="0" smtClean="0"/>
              <a:t>Интеграция процессов (управление заказами)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35C52C-DB3C-417E-A167-BB820DEE645A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203" name="Rectangle 567"/>
          <p:cNvSpPr>
            <a:spLocks noChangeArrowheads="1"/>
          </p:cNvSpPr>
          <p:nvPr/>
        </p:nvSpPr>
        <p:spPr bwMode="gray">
          <a:xfrm>
            <a:off x="7616312" y="1449040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Rectangle 7"/>
          <p:cNvSpPr>
            <a:spLocks noChangeArrowheads="1"/>
          </p:cNvSpPr>
          <p:nvPr/>
        </p:nvSpPr>
        <p:spPr bwMode="gray">
          <a:xfrm>
            <a:off x="1706049" y="1449040"/>
            <a:ext cx="1425575" cy="4500966"/>
          </a:xfrm>
          <a:prstGeom prst="rect">
            <a:avLst/>
          </a:prstGeom>
          <a:solidFill>
            <a:srgbClr val="BBC8A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Rectangle 8"/>
          <p:cNvSpPr>
            <a:spLocks noChangeArrowheads="1"/>
          </p:cNvSpPr>
          <p:nvPr/>
        </p:nvSpPr>
        <p:spPr bwMode="gray">
          <a:xfrm>
            <a:off x="229674" y="1449040"/>
            <a:ext cx="1425575" cy="4500966"/>
          </a:xfrm>
          <a:prstGeom prst="rect">
            <a:avLst/>
          </a:prstGeom>
          <a:solidFill>
            <a:srgbClr val="B4C3C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Rectangle 9"/>
          <p:cNvSpPr>
            <a:spLocks noChangeArrowheads="1"/>
          </p:cNvSpPr>
          <p:nvPr/>
        </p:nvSpPr>
        <p:spPr bwMode="gray">
          <a:xfrm>
            <a:off x="3180837" y="1449040"/>
            <a:ext cx="1425575" cy="4500966"/>
          </a:xfrm>
          <a:prstGeom prst="rect">
            <a:avLst/>
          </a:prstGeom>
          <a:solidFill>
            <a:srgbClr val="E6DAD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Rectangle 10"/>
          <p:cNvSpPr>
            <a:spLocks noChangeArrowheads="1"/>
          </p:cNvSpPr>
          <p:nvPr/>
        </p:nvSpPr>
        <p:spPr bwMode="gray">
          <a:xfrm>
            <a:off x="4660387" y="1449040"/>
            <a:ext cx="1427162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Rectangle 11"/>
          <p:cNvSpPr>
            <a:spLocks noChangeArrowheads="1"/>
          </p:cNvSpPr>
          <p:nvPr/>
        </p:nvSpPr>
        <p:spPr bwMode="gray">
          <a:xfrm>
            <a:off x="6138349" y="1449040"/>
            <a:ext cx="1425575" cy="4500966"/>
          </a:xfrm>
          <a:prstGeom prst="rect">
            <a:avLst/>
          </a:prstGeom>
          <a:solidFill>
            <a:srgbClr val="CDC5AB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432000" rIns="72000" bIns="72000"/>
          <a:lstStyle/>
          <a:p>
            <a:pPr marL="184150" marR="0" lvl="1" indent="-182563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1" name="Group 279"/>
          <p:cNvGrpSpPr>
            <a:grpSpLocks/>
          </p:cNvGrpSpPr>
          <p:nvPr/>
        </p:nvGrpSpPr>
        <p:grpSpPr bwMode="auto">
          <a:xfrm>
            <a:off x="291587" y="2540605"/>
            <a:ext cx="1301750" cy="269875"/>
            <a:chOff x="476" y="2387"/>
            <a:chExt cx="907" cy="227"/>
          </a:xfrm>
        </p:grpSpPr>
        <p:sp>
          <p:nvSpPr>
            <p:cNvPr id="222" name="Rectangle 280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F0AB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Управление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 заказами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ectangle 281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Создание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Rectangle 282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Group 292"/>
          <p:cNvGrpSpPr>
            <a:grpSpLocks/>
          </p:cNvGrpSpPr>
          <p:nvPr/>
        </p:nvGrpSpPr>
        <p:grpSpPr bwMode="auto">
          <a:xfrm>
            <a:off x="1767962" y="2540605"/>
            <a:ext cx="1301750" cy="269875"/>
            <a:chOff x="476" y="2387"/>
            <a:chExt cx="907" cy="227"/>
          </a:xfrm>
        </p:grpSpPr>
        <p:sp>
          <p:nvSpPr>
            <p:cNvPr id="226" name="Rectangle 293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F0AB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заказами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Rectangle 294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Импорт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295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9" name="Group 303"/>
          <p:cNvGrpSpPr>
            <a:grpSpLocks/>
          </p:cNvGrpSpPr>
          <p:nvPr/>
        </p:nvGrpSpPr>
        <p:grpSpPr bwMode="auto">
          <a:xfrm>
            <a:off x="4722299" y="2540605"/>
            <a:ext cx="1301750" cy="269875"/>
            <a:chOff x="476" y="2387"/>
            <a:chExt cx="907" cy="227"/>
          </a:xfrm>
        </p:grpSpPr>
        <p:sp>
          <p:nvSpPr>
            <p:cNvPr id="230" name="Rectangle 304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F0AB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Управление заказами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Rectangle 305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Выпуск в производство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tangle 306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33" name="AutoShape 307"/>
          <p:cNvCxnSpPr>
            <a:cxnSpLocks noChangeShapeType="1"/>
          </p:cNvCxnSpPr>
          <p:nvPr/>
        </p:nvCxnSpPr>
        <p:spPr bwMode="gray">
          <a:xfrm>
            <a:off x="3069712" y="2675543"/>
            <a:ext cx="1652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242" name="Oval 425"/>
          <p:cNvSpPr>
            <a:spLocks noChangeArrowheads="1"/>
          </p:cNvSpPr>
          <p:nvPr/>
        </p:nvSpPr>
        <p:spPr bwMode="gray">
          <a:xfrm>
            <a:off x="1482212" y="2443768"/>
            <a:ext cx="182562" cy="182562"/>
          </a:xfrm>
          <a:prstGeom prst="ellipse">
            <a:avLst/>
          </a:prstGeom>
          <a:solidFill>
            <a:srgbClr val="F0AB00"/>
          </a:solidFill>
          <a:ln w="9525" algn="ctr">
            <a:solidFill>
              <a:srgbClr val="446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43" name="AutoShape 426" descr="Wide upward diagonal"/>
          <p:cNvSpPr>
            <a:spLocks noChangeArrowheads="1"/>
          </p:cNvSpPr>
          <p:nvPr/>
        </p:nvSpPr>
        <p:spPr bwMode="gray">
          <a:xfrm>
            <a:off x="1531424" y="2616805"/>
            <a:ext cx="347663" cy="117475"/>
          </a:xfrm>
          <a:prstGeom prst="homePlate">
            <a:avLst>
              <a:gd name="adj" fmla="val 73987"/>
            </a:avLst>
          </a:prstGeom>
          <a:pattFill prst="wdUp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IDOC</a:t>
            </a:r>
          </a:p>
        </p:txBody>
      </p:sp>
      <p:sp>
        <p:nvSpPr>
          <p:cNvPr id="246" name="Rectangle 455"/>
          <p:cNvSpPr>
            <a:spLocks noChangeArrowheads="1"/>
          </p:cNvSpPr>
          <p:nvPr/>
        </p:nvSpPr>
        <p:spPr bwMode="gray">
          <a:xfrm>
            <a:off x="1706049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557630"/>
              </a:gs>
              <a:gs pos="100000">
                <a:srgbClr val="55763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7" name="Rectangle 456"/>
          <p:cNvSpPr>
            <a:spLocks noChangeArrowheads="1"/>
          </p:cNvSpPr>
          <p:nvPr/>
        </p:nvSpPr>
        <p:spPr bwMode="gray">
          <a:xfrm>
            <a:off x="229674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44697D"/>
              </a:gs>
              <a:gs pos="100000">
                <a:srgbClr val="44697D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Планировщик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8" name="Rectangle 457"/>
          <p:cNvSpPr>
            <a:spLocks noChangeArrowheads="1"/>
          </p:cNvSpPr>
          <p:nvPr/>
        </p:nvSpPr>
        <p:spPr bwMode="gray">
          <a:xfrm>
            <a:off x="4660387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816E2C"/>
              </a:gs>
              <a:gs pos="100000">
                <a:srgbClr val="816E2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Диспетчер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9" name="AutoShape 458"/>
          <p:cNvSpPr>
            <a:spLocks noChangeArrowheads="1"/>
          </p:cNvSpPr>
          <p:nvPr/>
        </p:nvSpPr>
        <p:spPr bwMode="gray">
          <a:xfrm rot="5400000">
            <a:off x="2173568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557630">
                  <a:gamma/>
                  <a:shade val="46275"/>
                  <a:invGamma/>
                </a:srgbClr>
              </a:gs>
              <a:gs pos="100000">
                <a:srgbClr val="55763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MII</a:t>
            </a:r>
          </a:p>
        </p:txBody>
      </p:sp>
      <p:sp>
        <p:nvSpPr>
          <p:cNvPr id="250" name="AutoShape 459"/>
          <p:cNvSpPr>
            <a:spLocks noChangeArrowheads="1"/>
          </p:cNvSpPr>
          <p:nvPr/>
        </p:nvSpPr>
        <p:spPr bwMode="gray">
          <a:xfrm rot="5400000">
            <a:off x="697193" y="846584"/>
            <a:ext cx="490537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44697D">
                  <a:gamma/>
                  <a:shade val="46275"/>
                  <a:invGamma/>
                </a:srgbClr>
              </a:gs>
              <a:gs pos="100000">
                <a:srgbClr val="4469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ERP</a:t>
            </a:r>
          </a:p>
        </p:txBody>
      </p:sp>
      <p:sp>
        <p:nvSpPr>
          <p:cNvPr id="251" name="AutoShape 460"/>
          <p:cNvSpPr>
            <a:spLocks noChangeArrowheads="1"/>
          </p:cNvSpPr>
          <p:nvPr/>
        </p:nvSpPr>
        <p:spPr bwMode="gray">
          <a:xfrm rot="5400000">
            <a:off x="6605868" y="-631378"/>
            <a:ext cx="490537" cy="4381500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16E2C">
                  <a:gamma/>
                  <a:shade val="46275"/>
                  <a:invGamma/>
                </a:srgbClr>
              </a:gs>
              <a:gs pos="100000">
                <a:srgbClr val="816E2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SAP ME</a:t>
            </a:r>
          </a:p>
        </p:txBody>
      </p:sp>
      <p:sp>
        <p:nvSpPr>
          <p:cNvPr id="252" name="Rectangle 461"/>
          <p:cNvSpPr>
            <a:spLocks noChangeArrowheads="1"/>
          </p:cNvSpPr>
          <p:nvPr/>
        </p:nvSpPr>
        <p:spPr bwMode="gray">
          <a:xfrm>
            <a:off x="3184012" y="980728"/>
            <a:ext cx="1425575" cy="285750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Администратор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3" name="Rectangle 462"/>
          <p:cNvSpPr>
            <a:spLocks noChangeArrowheads="1"/>
          </p:cNvSpPr>
          <p:nvPr/>
        </p:nvSpPr>
        <p:spPr bwMode="gray">
          <a:xfrm>
            <a:off x="6136762" y="980728"/>
            <a:ext cx="1427162" cy="285750"/>
          </a:xfrm>
          <a:prstGeom prst="rect">
            <a:avLst/>
          </a:prstGeom>
          <a:gradFill rotWithShape="1">
            <a:gsLst>
              <a:gs pos="0">
                <a:srgbClr val="A79A6C"/>
              </a:gs>
              <a:gs pos="100000">
                <a:srgbClr val="A79A6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Оператор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4" name="Rectangle 463"/>
          <p:cNvSpPr>
            <a:spLocks noChangeArrowheads="1"/>
          </p:cNvSpPr>
          <p:nvPr/>
        </p:nvSpPr>
        <p:spPr bwMode="gray">
          <a:xfrm>
            <a:off x="7614724" y="980728"/>
            <a:ext cx="1427163" cy="285750"/>
          </a:xfrm>
          <a:prstGeom prst="rect">
            <a:avLst/>
          </a:prstGeom>
          <a:gradFill rotWithShape="1">
            <a:gsLst>
              <a:gs pos="0">
                <a:srgbClr val="C2B99A"/>
              </a:gs>
              <a:gs pos="100000">
                <a:srgbClr val="C2B99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Контролер ОТК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8" name="AutoShape 592"/>
          <p:cNvSpPr>
            <a:spLocks noChangeArrowheads="1"/>
          </p:cNvSpPr>
          <p:nvPr/>
        </p:nvSpPr>
        <p:spPr bwMode="gray">
          <a:xfrm rot="5400000">
            <a:off x="3648356" y="846585"/>
            <a:ext cx="490538" cy="1425575"/>
          </a:xfrm>
          <a:prstGeom prst="homePlate">
            <a:avLst>
              <a:gd name="adj" fmla="val 31176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72000" tIns="46800" rIns="72000" bIns="46800" anchor="ctr"/>
          <a:lstStyle/>
          <a:p>
            <a:pPr marL="244475" marR="0" lvl="0" indent="-2444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NetWeaver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94" name="Group 609"/>
          <p:cNvGrpSpPr>
            <a:grpSpLocks/>
          </p:cNvGrpSpPr>
          <p:nvPr/>
        </p:nvGrpSpPr>
        <p:grpSpPr bwMode="auto">
          <a:xfrm>
            <a:off x="4705647" y="3757737"/>
            <a:ext cx="1301750" cy="246062"/>
            <a:chOff x="476" y="2387"/>
            <a:chExt cx="907" cy="227"/>
          </a:xfrm>
        </p:grpSpPr>
        <p:sp>
          <p:nvSpPr>
            <p:cNvPr id="295" name="Rectangle 610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Изменение планового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tangle 611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Выпуск в производство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tangle 612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8" name="Group 613"/>
          <p:cNvGrpSpPr>
            <a:grpSpLocks/>
          </p:cNvGrpSpPr>
          <p:nvPr/>
        </p:nvGrpSpPr>
        <p:grpSpPr bwMode="auto">
          <a:xfrm>
            <a:off x="256662" y="3757737"/>
            <a:ext cx="1301750" cy="246062"/>
            <a:chOff x="476" y="2387"/>
            <a:chExt cx="907" cy="227"/>
          </a:xfrm>
        </p:grpSpPr>
        <p:sp>
          <p:nvSpPr>
            <p:cNvPr id="299" name="Rectangle 614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Изменение планового</a:t>
              </a:r>
              <a:r>
                <a:rPr kumimoji="0" lang="ru-RU" sz="7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tangle 615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</a:t>
              </a:r>
              <a:r>
                <a:rPr lang="ru-RU" sz="700" kern="0" dirty="0" smtClean="0">
                  <a:solidFill>
                    <a:sysClr val="windowText" lastClr="000000"/>
                  </a:solidFill>
                </a:rPr>
                <a:t>Создание планового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tangle 616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2" name="Group 617"/>
          <p:cNvGrpSpPr>
            <a:grpSpLocks/>
          </p:cNvGrpSpPr>
          <p:nvPr/>
        </p:nvGrpSpPr>
        <p:grpSpPr bwMode="auto">
          <a:xfrm>
            <a:off x="1733037" y="3757737"/>
            <a:ext cx="1301750" cy="246062"/>
            <a:chOff x="476" y="2387"/>
            <a:chExt cx="907" cy="227"/>
          </a:xfrm>
        </p:grpSpPr>
        <p:sp>
          <p:nvSpPr>
            <p:cNvPr id="303" name="Rectangle 618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Изменение планового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ectangle 619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Импорт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Rectangle 620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6" name="Oval 621"/>
          <p:cNvSpPr>
            <a:spLocks noChangeArrowheads="1"/>
          </p:cNvSpPr>
          <p:nvPr/>
        </p:nvSpPr>
        <p:spPr bwMode="gray">
          <a:xfrm>
            <a:off x="1413949" y="3645024"/>
            <a:ext cx="182563" cy="182563"/>
          </a:xfrm>
          <a:prstGeom prst="ellipse">
            <a:avLst/>
          </a:prstGeom>
          <a:solidFill>
            <a:srgbClr val="437E87"/>
          </a:solidFill>
          <a:ln w="9525" algn="ctr">
            <a:solidFill>
              <a:srgbClr val="999999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grpSp>
        <p:nvGrpSpPr>
          <p:cNvPr id="307" name="Group 622"/>
          <p:cNvGrpSpPr>
            <a:grpSpLocks/>
          </p:cNvGrpSpPr>
          <p:nvPr/>
        </p:nvGrpSpPr>
        <p:grpSpPr bwMode="auto">
          <a:xfrm>
            <a:off x="251520" y="4060949"/>
            <a:ext cx="1301750" cy="246063"/>
            <a:chOff x="476" y="2387"/>
            <a:chExt cx="907" cy="227"/>
          </a:xfrm>
        </p:grpSpPr>
        <p:sp>
          <p:nvSpPr>
            <p:cNvPr id="308" name="Rectangle 623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Изменение планового заказа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Rectangle 624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Изменение планового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Rectangle 625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1" name="Group 626"/>
          <p:cNvGrpSpPr>
            <a:grpSpLocks/>
          </p:cNvGrpSpPr>
          <p:nvPr/>
        </p:nvGrpSpPr>
        <p:grpSpPr bwMode="auto">
          <a:xfrm>
            <a:off x="1740974" y="4060949"/>
            <a:ext cx="1301750" cy="246063"/>
            <a:chOff x="476" y="2387"/>
            <a:chExt cx="907" cy="227"/>
          </a:xfrm>
        </p:grpSpPr>
        <p:sp>
          <p:nvSpPr>
            <p:cNvPr id="312" name="Rectangle 627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Изменение планового заказа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" name="Rectangle 628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Импорт заказа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Rectangle 629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5" name="Group 630"/>
          <p:cNvGrpSpPr>
            <a:grpSpLocks/>
          </p:cNvGrpSpPr>
          <p:nvPr/>
        </p:nvGrpSpPr>
        <p:grpSpPr bwMode="auto">
          <a:xfrm>
            <a:off x="4710410" y="4059362"/>
            <a:ext cx="1301750" cy="246062"/>
            <a:chOff x="476" y="2387"/>
            <a:chExt cx="907" cy="227"/>
          </a:xfrm>
        </p:grpSpPr>
        <p:sp>
          <p:nvSpPr>
            <p:cNvPr id="316" name="Rectangle 631"/>
            <p:cNvSpPr>
              <a:spLocks noChangeArrowheads="1"/>
            </p:cNvSpPr>
            <p:nvPr/>
          </p:nvSpPr>
          <p:spPr bwMode="gray">
            <a:xfrm>
              <a:off x="476" y="2387"/>
              <a:ext cx="907" cy="112"/>
            </a:xfrm>
            <a:prstGeom prst="rect">
              <a:avLst/>
            </a:prstGeom>
            <a:solidFill>
              <a:srgbClr val="437E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kern="0" dirty="0" smtClean="0">
                  <a:solidFill>
                    <a:sysClr val="windowText" lastClr="000000"/>
                  </a:solidFill>
                </a:rPr>
                <a:t>Изменение планового заказа</a:t>
              </a:r>
              <a:endParaRPr lang="en-US" sz="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Rectangle 632"/>
            <p:cNvSpPr>
              <a:spLocks noChangeArrowheads="1"/>
            </p:cNvSpPr>
            <p:nvPr/>
          </p:nvSpPr>
          <p:spPr bwMode="gray">
            <a:xfrm>
              <a:off x="476" y="2498"/>
              <a:ext cx="907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6. </a:t>
              </a: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Просмотр изменений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Rectangle 633"/>
            <p:cNvSpPr>
              <a:spLocks noChangeArrowheads="1"/>
            </p:cNvSpPr>
            <p:nvPr/>
          </p:nvSpPr>
          <p:spPr bwMode="gray">
            <a:xfrm>
              <a:off x="476" y="2387"/>
              <a:ext cx="907" cy="227"/>
            </a:xfrm>
            <a:prstGeom prst="rect">
              <a:avLst/>
            </a:prstGeom>
            <a:noFill/>
            <a:ln w="9525" algn="ctr">
              <a:solidFill>
                <a:srgbClr val="44697D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9" name="AutoShape 634" descr="Wide upward diagonal"/>
          <p:cNvSpPr>
            <a:spLocks noChangeArrowheads="1"/>
          </p:cNvSpPr>
          <p:nvPr/>
        </p:nvSpPr>
        <p:spPr bwMode="gray">
          <a:xfrm>
            <a:off x="1525074" y="3878387"/>
            <a:ext cx="347663" cy="106362"/>
          </a:xfrm>
          <a:prstGeom prst="homePlate">
            <a:avLst>
              <a:gd name="adj" fmla="val 81717"/>
            </a:avLst>
          </a:prstGeom>
          <a:pattFill prst="wdUp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IDOC</a:t>
            </a:r>
          </a:p>
        </p:txBody>
      </p:sp>
      <p:sp>
        <p:nvSpPr>
          <p:cNvPr id="320" name="AutoShape 635" descr="Wide upward diagonal"/>
          <p:cNvSpPr>
            <a:spLocks noChangeArrowheads="1"/>
          </p:cNvSpPr>
          <p:nvPr/>
        </p:nvSpPr>
        <p:spPr bwMode="gray">
          <a:xfrm>
            <a:off x="1525074" y="4184774"/>
            <a:ext cx="347663" cy="106363"/>
          </a:xfrm>
          <a:prstGeom prst="homePlate">
            <a:avLst>
              <a:gd name="adj" fmla="val 81716"/>
            </a:avLst>
          </a:prstGeom>
          <a:pattFill prst="wdUpDiag">
            <a:fgClr>
              <a:srgbClr val="CCCCCC"/>
            </a:fgClr>
            <a:bgClr>
              <a:srgbClr val="FFFFFF"/>
            </a:bgClr>
          </a:pattFill>
          <a:ln w="9525" algn="ctr">
            <a:solidFill>
              <a:srgbClr val="6666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IDOC</a:t>
            </a:r>
          </a:p>
        </p:txBody>
      </p:sp>
      <p:cxnSp>
        <p:nvCxnSpPr>
          <p:cNvPr id="321" name="AutoShape 636"/>
          <p:cNvCxnSpPr>
            <a:cxnSpLocks noChangeShapeType="1"/>
          </p:cNvCxnSpPr>
          <p:nvPr/>
        </p:nvCxnSpPr>
        <p:spPr bwMode="gray">
          <a:xfrm>
            <a:off x="3034787" y="3881562"/>
            <a:ext cx="1652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322" name="AutoShape 637"/>
          <p:cNvCxnSpPr>
            <a:cxnSpLocks noChangeShapeType="1"/>
          </p:cNvCxnSpPr>
          <p:nvPr/>
        </p:nvCxnSpPr>
        <p:spPr bwMode="gray">
          <a:xfrm flipV="1">
            <a:off x="3042724" y="4183187"/>
            <a:ext cx="1649413" cy="1587"/>
          </a:xfrm>
          <a:prstGeom prst="bentConnector3">
            <a:avLst>
              <a:gd name="adj1" fmla="val 49954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39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данными об изделии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838" y="908050"/>
            <a:ext cx="8278812" cy="5141913"/>
          </a:xfrm>
        </p:spPr>
        <p:txBody>
          <a:bodyPr/>
          <a:lstStyle/>
          <a:p>
            <a:r>
              <a:rPr lang="ru-RU" dirty="0" smtClean="0"/>
              <a:t>Разработка маршрутов: производственных, доработки, перемещения материалов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8566B-2AF7-4D95-9D83-11924DAA00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914389" y="1680106"/>
            <a:ext cx="7606290" cy="485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205340" y="2196766"/>
            <a:ext cx="1909482" cy="612648"/>
          </a:xfrm>
          <a:prstGeom prst="wedgeRoundRectCallout">
            <a:avLst>
              <a:gd name="adj1" fmla="val 45343"/>
              <a:gd name="adj2" fmla="val 84449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864"/>
                </a:solidFill>
              </a:rPr>
              <a:t>Параллельные операции</a:t>
            </a:r>
            <a:endParaRPr lang="ru-RU" sz="1600" dirty="0">
              <a:solidFill>
                <a:srgbClr val="003864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93140" y="4011706"/>
            <a:ext cx="2308413" cy="612648"/>
          </a:xfrm>
          <a:prstGeom prst="wedgeRoundRectCallout">
            <a:avLst>
              <a:gd name="adj1" fmla="val 35780"/>
              <a:gd name="adj2" fmla="val -126261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864"/>
                </a:solidFill>
              </a:rPr>
              <a:t>Последовательные операции</a:t>
            </a:r>
            <a:endParaRPr lang="ru-RU" sz="1600" dirty="0">
              <a:solidFill>
                <a:srgbClr val="003864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79041" y="2214287"/>
            <a:ext cx="2039470" cy="612648"/>
          </a:xfrm>
          <a:prstGeom prst="wedgeRoundRectCallout">
            <a:avLst>
              <a:gd name="adj1" fmla="val -44798"/>
              <a:gd name="adj2" fmla="val 115178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864"/>
                </a:solidFill>
              </a:rPr>
              <a:t>Условная маршрутизация</a:t>
            </a:r>
            <a:endParaRPr lang="ru-RU" sz="1600" dirty="0">
              <a:solidFill>
                <a:srgbClr val="003864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883954" y="4903695"/>
            <a:ext cx="2308413" cy="612648"/>
          </a:xfrm>
          <a:prstGeom prst="wedgeRoundRectCallout">
            <a:avLst>
              <a:gd name="adj1" fmla="val 55498"/>
              <a:gd name="adj2" fmla="val -158986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864"/>
                </a:solidFill>
              </a:rPr>
              <a:t>Автоматические действия</a:t>
            </a:r>
            <a:endParaRPr lang="ru-RU" sz="1600" dirty="0">
              <a:solidFill>
                <a:srgbClr val="003864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06987" y="5647766"/>
            <a:ext cx="2308413" cy="612648"/>
          </a:xfrm>
          <a:prstGeom prst="wedgeRoundRectCallout">
            <a:avLst>
              <a:gd name="adj1" fmla="val -39505"/>
              <a:gd name="adj2" fmla="val -128257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864"/>
                </a:solidFill>
              </a:rPr>
              <a:t>Встроенные маршруты</a:t>
            </a:r>
            <a:endParaRPr lang="ru-RU" sz="1600" dirty="0">
              <a:solidFill>
                <a:srgbClr val="0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S_new_shablon_">
  <a:themeElements>
    <a:clrScheme name="">
      <a:dk1>
        <a:srgbClr val="003864"/>
      </a:dk1>
      <a:lt1>
        <a:srgbClr val="FFFFFF"/>
      </a:lt1>
      <a:dk2>
        <a:srgbClr val="0095CE"/>
      </a:dk2>
      <a:lt2>
        <a:srgbClr val="E6E6EB"/>
      </a:lt2>
      <a:accent1>
        <a:srgbClr val="005F9C"/>
      </a:accent1>
      <a:accent2>
        <a:srgbClr val="ED1B2E"/>
      </a:accent2>
      <a:accent3>
        <a:srgbClr val="FFFFFF"/>
      </a:accent3>
      <a:accent4>
        <a:srgbClr val="002E54"/>
      </a:accent4>
      <a:accent5>
        <a:srgbClr val="AAB6CB"/>
      </a:accent5>
      <a:accent6>
        <a:srgbClr val="D71729"/>
      </a:accent6>
      <a:hlink>
        <a:srgbClr val="CCCCFF"/>
      </a:hlink>
      <a:folHlink>
        <a:srgbClr val="199332"/>
      </a:folHlink>
    </a:clrScheme>
    <a:fontScheme name="IBS_new_shablon_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BS_new_shablon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_new_shablon_ 13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9900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8A00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14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15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2E07D3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DAAE6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_new_shablon_ 16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003864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9900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8A00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2E07D3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DAAE6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003864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892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005F9C"/>
        </a:accent1>
        <a:accent2>
          <a:srgbClr val="ED1B2E"/>
        </a:accent2>
        <a:accent3>
          <a:srgbClr val="FFFFFF"/>
        </a:accent3>
        <a:accent4>
          <a:srgbClr val="002E54"/>
        </a:accent4>
        <a:accent5>
          <a:srgbClr val="AAB6CB"/>
        </a:accent5>
        <a:accent6>
          <a:srgbClr val="D71729"/>
        </a:accent6>
        <a:hlink>
          <a:srgbClr val="CCCCFF"/>
        </a:hlink>
        <a:folHlink>
          <a:srgbClr val="199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89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bs-inside-section">
  <a:themeElements>
    <a:clrScheme name="">
      <a:dk1>
        <a:srgbClr val="003864"/>
      </a:dk1>
      <a:lt1>
        <a:srgbClr val="FFFFFF"/>
      </a:lt1>
      <a:dk2>
        <a:srgbClr val="0095CE"/>
      </a:dk2>
      <a:lt2>
        <a:srgbClr val="C8C8C8"/>
      </a:lt2>
      <a:accent1>
        <a:srgbClr val="003864"/>
      </a:accent1>
      <a:accent2>
        <a:srgbClr val="D70000"/>
      </a:accent2>
      <a:accent3>
        <a:srgbClr val="FFFFFF"/>
      </a:accent3>
      <a:accent4>
        <a:srgbClr val="002E54"/>
      </a:accent4>
      <a:accent5>
        <a:srgbClr val="AAAEB8"/>
      </a:accent5>
      <a:accent6>
        <a:srgbClr val="C30000"/>
      </a:accent6>
      <a:hlink>
        <a:srgbClr val="F49F1A"/>
      </a:hlink>
      <a:folHlink>
        <a:srgbClr val="199332"/>
      </a:folHlink>
    </a:clrScheme>
    <a:fontScheme name="ibs-inside-sec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3538" marR="0" indent="-3635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q"/>
          <a:tabLst/>
          <a:defRPr kumimoji="0" lang="ru-RU" sz="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bs-inside-s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s-inside-section 13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9900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8A00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14">
        <a:dk1>
          <a:srgbClr val="003864"/>
        </a:dk1>
        <a:lt1>
          <a:srgbClr val="FFFFFF"/>
        </a:lt1>
        <a:dk2>
          <a:srgbClr val="0095CE"/>
        </a:dk2>
        <a:lt2>
          <a:srgbClr val="808080"/>
        </a:lt2>
        <a:accent1>
          <a:srgbClr val="E6E6EB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F0F0F3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15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2E07D3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DAAE6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s-inside-section 16">
        <a:dk1>
          <a:srgbClr val="003864"/>
        </a:dk1>
        <a:lt1>
          <a:srgbClr val="FFFFFF"/>
        </a:lt1>
        <a:dk2>
          <a:srgbClr val="0095CE"/>
        </a:dk2>
        <a:lt2>
          <a:srgbClr val="E6E6EB"/>
        </a:lt2>
        <a:accent1>
          <a:srgbClr val="003864"/>
        </a:accent1>
        <a:accent2>
          <a:srgbClr val="CC3300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B92D00"/>
        </a:accent6>
        <a:hlink>
          <a:srgbClr val="6B7995"/>
        </a:hlink>
        <a:folHlink>
          <a:srgbClr val="0094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3864"/>
    </a:dk1>
    <a:lt1>
      <a:srgbClr val="E6E6EB"/>
    </a:lt1>
    <a:dk2>
      <a:srgbClr val="0095CE"/>
    </a:dk2>
    <a:lt2>
      <a:srgbClr val="E6E6EB"/>
    </a:lt2>
    <a:accent1>
      <a:srgbClr val="005F9C"/>
    </a:accent1>
    <a:accent2>
      <a:srgbClr val="ED1B2E"/>
    </a:accent2>
    <a:accent3>
      <a:srgbClr val="F0F0F3"/>
    </a:accent3>
    <a:accent4>
      <a:srgbClr val="002E54"/>
    </a:accent4>
    <a:accent5>
      <a:srgbClr val="AAB6CB"/>
    </a:accent5>
    <a:accent6>
      <a:srgbClr val="D71729"/>
    </a:accent6>
    <a:hlink>
      <a:srgbClr val="FFD50C"/>
    </a:hlink>
    <a:folHlink>
      <a:srgbClr val="199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25301</TotalTime>
  <Words>875</Words>
  <Application>Microsoft Office PowerPoint</Application>
  <PresentationFormat>Экран (4:3)</PresentationFormat>
  <Paragraphs>309</Paragraphs>
  <Slides>33</Slides>
  <Notes>8</Notes>
  <HiddenSlides>2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IBS_new_shablon_</vt:lpstr>
      <vt:lpstr>Оформление по умолчанию</vt:lpstr>
      <vt:lpstr>1_Оформление по умолчанию</vt:lpstr>
      <vt:lpstr>ibs-inside-section</vt:lpstr>
      <vt:lpstr>Управление механосборочным производством с использованием SAP Manufacturing Execution </vt:lpstr>
      <vt:lpstr>Четыре основные задачи, которые ставятся перед дирекцией по производству</vt:lpstr>
      <vt:lpstr>Требования к MES системам</vt:lpstr>
      <vt:lpstr>Развитие решений SAP для производства</vt:lpstr>
      <vt:lpstr>Типовая архитектура решения</vt:lpstr>
      <vt:lpstr>Презентация PowerPoint</vt:lpstr>
      <vt:lpstr>Презентация PowerPoint</vt:lpstr>
      <vt:lpstr>Интеграция процессов (управление заказами)</vt:lpstr>
      <vt:lpstr>Управление данными об изделии</vt:lpstr>
      <vt:lpstr>Ведение производственного заказа</vt:lpstr>
      <vt:lpstr>Интеграция процессов (учет производства)</vt:lpstr>
      <vt:lpstr>Заготовительное производство</vt:lpstr>
      <vt:lpstr>Механическое производство</vt:lpstr>
      <vt:lpstr>Сбора данных с оборудования</vt:lpstr>
      <vt:lpstr>Сборочное производство</vt:lpstr>
      <vt:lpstr>Отпуск комплектующих на сборку</vt:lpstr>
      <vt:lpstr>Поддержка сложных сборок</vt:lpstr>
      <vt:lpstr>Интеграция процессов (контроль качества)</vt:lpstr>
      <vt:lpstr>Управление качеством</vt:lpstr>
      <vt:lpstr>Контроль качества</vt:lpstr>
      <vt:lpstr>Регистрация несоответствий в ходе производства</vt:lpstr>
      <vt:lpstr>Интеграция процессов (управление персоналом)</vt:lpstr>
      <vt:lpstr>Управление персоналом: регистрация времени прихода/ухода</vt:lpstr>
      <vt:lpstr>Управление персоналом: сертификация персонала для доступа к ресурсу</vt:lpstr>
      <vt:lpstr>Презентация PowerPoint</vt:lpstr>
      <vt:lpstr>Анализ производственных показателей</vt:lpstr>
      <vt:lpstr>Сохранение полной истории изделия</vt:lpstr>
      <vt:lpstr>Анализ данных</vt:lpstr>
      <vt:lpstr>Анализ данных: диаграмма загрузки ресурсов</vt:lpstr>
      <vt:lpstr>Анализ данных: отчет о ежедневной загрузке</vt:lpstr>
      <vt:lpstr>Анализ данных: отчет о выходе продукции</vt:lpstr>
      <vt:lpstr>Управление персоналом: отчет о работе персонала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SAP ME</dc:title>
  <dc:subject>Росатом</dc:subject>
  <dc:creator>Филиппов А.М., IBS</dc:creator>
  <cp:keywords>SAP ME</cp:keywords>
  <cp:lastModifiedBy>Филиппов Антон Михайлович</cp:lastModifiedBy>
  <cp:revision>1758</cp:revision>
  <dcterms:created xsi:type="dcterms:W3CDTF">2007-02-23T13:02:31Z</dcterms:created>
  <dcterms:modified xsi:type="dcterms:W3CDTF">2011-10-26T07:20:58Z</dcterms:modified>
</cp:coreProperties>
</file>