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rels" ContentType="application/vnd.openxmlformats-package.relationships+xml"/>
  <Default Extension="emf" ContentType="image/x-emf"/>
  <Default Extension="jpeg" ContentType="image/jpeg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0.xml" ContentType="application/vnd.openxmlformats-officedocument.drawingml.chart+xml"/>
  <Override PartName="/ppt/theme/theme2.xml" ContentType="application/vnd.openxmlformats-officedocument.theme+xml"/>
  <Override PartName="/ppt/charts/chart8.xml" ContentType="application/vnd.openxmlformats-officedocument.drawingml.chart+xml"/>
  <Override PartName="/ppt/charts/chart3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1" r:id="rId3"/>
    <p:sldId id="273" r:id="rId4"/>
    <p:sldId id="275" r:id="rId5"/>
    <p:sldId id="277" r:id="rId6"/>
    <p:sldId id="278" r:id="rId7"/>
    <p:sldId id="261" r:id="rId8"/>
    <p:sldId id="280" r:id="rId9"/>
    <p:sldId id="283" r:id="rId10"/>
    <p:sldId id="287" r:id="rId11"/>
    <p:sldId id="289" r:id="rId12"/>
    <p:sldId id="291" r:id="rId13"/>
    <p:sldId id="281" r:id="rId14"/>
    <p:sldId id="279" r:id="rId15"/>
    <p:sldId id="270" r:id="rId16"/>
    <p:sldId id="264" r:id="rId17"/>
    <p:sldId id="285" r:id="rId18"/>
    <p:sldId id="293" r:id="rId19"/>
    <p:sldId id="295" r:id="rId20"/>
    <p:sldId id="299" r:id="rId21"/>
    <p:sldId id="301" r:id="rId22"/>
    <p:sldId id="29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7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76;&#1086;&#1082;&#1083;&#1072;&#1076;%20&#1074;%20&#1094;&#1077;&#1085;&#1090;&#1088;&#1077;%20&#1084;&#1077;&#1078;&#1076;&#1091;&#1085;&#1072;&#1088;&#1086;&#1076;&#1085;&#1086;&#1081;%20&#1090;&#1086;&#1088;&#1086;&#1075;&#1086;&#1074;&#1083;&#1080;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76;&#1086;&#1082;&#1083;&#1072;&#1076;%20&#1074;%20&#1094;&#1077;&#1085;&#1090;&#1088;&#1077;%20&#1084;&#1077;&#1078;&#1076;&#1091;&#1085;&#1072;&#1088;&#1086;&#1076;&#1085;&#1086;&#1081;%20&#1090;&#1086;&#1088;&#1086;&#1075;&#1086;&#1074;&#1083;&#1080;\&#1050;&#1085;&#1080;&#1075;&#1072;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Отношение активов банковского сектора к ВВП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-4.832035405502897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4.1072300946774561E-2"/>
                </c:manualLayout>
              </c:layout>
              <c:showVal val="1"/>
            </c:dLbl>
            <c:dLbl>
              <c:idx val="2"/>
              <c:layout>
                <c:manualLayout>
                  <c:x val="5.8303898281274504E-3"/>
                  <c:y val="-2.8992212433017386E-2"/>
                </c:manualLayout>
              </c:layout>
              <c:showVal val="1"/>
            </c:dLbl>
            <c:dLbl>
              <c:idx val="3"/>
              <c:layout>
                <c:manualLayout>
                  <c:x val="-1.4575974570318639E-3"/>
                  <c:y val="-3.382424783852025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Россия</c:v>
                </c:pt>
                <c:pt idx="1">
                  <c:v>Германия</c:v>
                </c:pt>
                <c:pt idx="2">
                  <c:v>США</c:v>
                </c:pt>
                <c:pt idx="3">
                  <c:v>Китай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75.400000000000006</c:v>
                </c:pt>
                <c:pt idx="1">
                  <c:v>82.7</c:v>
                </c:pt>
                <c:pt idx="2">
                  <c:v>185.7</c:v>
                </c:pt>
                <c:pt idx="3">
                  <c:v>234.1</c:v>
                </c:pt>
              </c:numCache>
            </c:numRef>
          </c:val>
        </c:ser>
        <c:shape val="cylinder"/>
        <c:axId val="35181696"/>
        <c:axId val="35183232"/>
        <c:axId val="0"/>
      </c:bar3DChart>
      <c:catAx>
        <c:axId val="35181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183232"/>
        <c:crosses val="autoZero"/>
        <c:auto val="1"/>
        <c:lblAlgn val="ctr"/>
        <c:lblOffset val="100"/>
      </c:catAx>
      <c:valAx>
        <c:axId val="35183232"/>
        <c:scaling>
          <c:orientation val="minMax"/>
        </c:scaling>
        <c:axPos val="l"/>
        <c:majorGridlines/>
        <c:numFmt formatCode="General" sourceLinked="1"/>
        <c:tickLblPos val="nextTo"/>
        <c:crossAx val="351816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6.8385533853173142E-2"/>
          <c:y val="0.19991612175472406"/>
          <c:w val="0.83168566169351976"/>
          <c:h val="0.55432395691728542"/>
        </c:manualLayout>
      </c:layout>
      <c:pie3DChart>
        <c:varyColors val="1"/>
        <c:ser>
          <c:idx val="0"/>
          <c:order val="0"/>
          <c:tx>
            <c:strRef>
              <c:f>Лист3!$L$3</c:f>
              <c:strCache>
                <c:ptCount val="1"/>
                <c:pt idx="0">
                  <c:v>01.01.2012</c:v>
                </c:pt>
              </c:strCache>
            </c:strRef>
          </c:tx>
          <c:dLbls>
            <c:numFmt formatCode="0%" sourceLinked="0"/>
            <c:spPr>
              <a:noFill/>
              <a:ln w="1927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Лист3!$M$2:$P$2</c:f>
              <c:strCache>
                <c:ptCount val="4"/>
                <c:pt idx="0">
                  <c:v>Нестандартные</c:v>
                </c:pt>
                <c:pt idx="1">
                  <c:v>Сомнительные</c:v>
                </c:pt>
                <c:pt idx="2">
                  <c:v>Проблемные</c:v>
                </c:pt>
                <c:pt idx="3">
                  <c:v>Безнадежные</c:v>
                </c:pt>
              </c:strCache>
            </c:strRef>
          </c:cat>
          <c:val>
            <c:numRef>
              <c:f>Лист3!$M$3:$P$3</c:f>
              <c:numCache>
                <c:formatCode>General</c:formatCode>
                <c:ptCount val="4"/>
                <c:pt idx="0">
                  <c:v>53</c:v>
                </c:pt>
                <c:pt idx="1">
                  <c:v>29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</c:ser>
        <c:dLbls>
          <c:showPercent val="1"/>
        </c:dLbls>
      </c:pie3DChart>
      <c:spPr>
        <a:noFill/>
        <a:ln w="19270">
          <a:noFill/>
        </a:ln>
      </c:spPr>
    </c:plotArea>
    <c:plotVisOnly val="1"/>
    <c:dispBlanksAs val="zero"/>
  </c:chart>
  <c:spPr>
    <a:solidFill>
      <a:srgbClr val="FFFFFF"/>
    </a:solidFill>
    <a:ln w="2409">
      <a:solidFill>
        <a:srgbClr val="000000"/>
      </a:solidFill>
      <a:prstDash val="solid"/>
    </a:ln>
  </c:spPr>
  <c:txPr>
    <a:bodyPr/>
    <a:lstStyle/>
    <a:p>
      <a:pPr>
        <a:defRPr sz="721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Минэкономразвития</c:v>
                </c:pt>
                <c:pt idx="1">
                  <c:v>ОЭСР</c:v>
                </c:pt>
                <c:pt idx="2">
                  <c:v>МВФ</c:v>
                </c:pt>
                <c:pt idx="3">
                  <c:v>Всемирный банк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4.2000000000000023E-2</c:v>
                </c:pt>
                <c:pt idx="1">
                  <c:v>4.0000000000000022E-2</c:v>
                </c:pt>
                <c:pt idx="2">
                  <c:v>4.1000000000000002E-2</c:v>
                </c:pt>
                <c:pt idx="3">
                  <c:v>4.0000000000000022E-2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dLbls>
            <c:dLbl>
              <c:idx val="0"/>
              <c:layout>
                <c:manualLayout>
                  <c:x val="2.0061728395061731E-2"/>
                  <c:y val="-8.4180979826834704E-3"/>
                </c:manualLayout>
              </c:layout>
              <c:showVal val="1"/>
            </c:dLbl>
            <c:dLbl>
              <c:idx val="1"/>
              <c:layout>
                <c:manualLayout>
                  <c:x val="6.1728395061727828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6975308641975329E-2"/>
                  <c:y val="-2.2448261287155939E-2"/>
                </c:manualLayout>
              </c:layout>
              <c:showVal val="1"/>
            </c:dLbl>
            <c:dLbl>
              <c:idx val="3"/>
              <c:layout>
                <c:manualLayout>
                  <c:x val="2.0061728395061838E-2"/>
                  <c:y val="-1.122413064357797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Минэкономразвития</c:v>
                </c:pt>
                <c:pt idx="1">
                  <c:v>ОЭСР</c:v>
                </c:pt>
                <c:pt idx="2">
                  <c:v>МВФ</c:v>
                </c:pt>
                <c:pt idx="3">
                  <c:v>Всемирный банк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3.6999999999999998E-2</c:v>
                </c:pt>
                <c:pt idx="1">
                  <c:v>4.1000000000000002E-2</c:v>
                </c:pt>
                <c:pt idx="2">
                  <c:v>3.500000000000001E-2</c:v>
                </c:pt>
                <c:pt idx="3">
                  <c:v>3.7999999999999999E-2</c:v>
                </c:pt>
              </c:numCache>
            </c:numRef>
          </c:val>
        </c:ser>
        <c:shape val="cylinder"/>
        <c:axId val="35542912"/>
        <c:axId val="35544448"/>
        <c:axId val="0"/>
      </c:bar3DChart>
      <c:catAx>
        <c:axId val="35542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35544448"/>
        <c:crosses val="autoZero"/>
        <c:auto val="1"/>
        <c:lblAlgn val="ctr"/>
        <c:lblOffset val="100"/>
      </c:catAx>
      <c:valAx>
        <c:axId val="35544448"/>
        <c:scaling>
          <c:orientation val="minMax"/>
        </c:scaling>
        <c:axPos val="l"/>
        <c:majorGridlines/>
        <c:numFmt formatCode="0.00%" sourceLinked="1"/>
        <c:tickLblPos val="nextTo"/>
        <c:crossAx val="355429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Лист1!$A$12</c:f>
              <c:strCache>
                <c:ptCount val="1"/>
                <c:pt idx="0">
                  <c:v>Совокупные активы (пассивы) банковского сектора, в % к ВВП (правая шкала)</c:v>
                </c:pt>
              </c:strCache>
            </c:strRef>
          </c:tx>
          <c:marker>
            <c:symbol val="none"/>
          </c:marker>
          <c:cat>
            <c:numRef>
              <c:f>Лист1!$B$11:$H$11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Лист1!$B$12:$H$12</c:f>
              <c:numCache>
                <c:formatCode>General</c:formatCode>
                <c:ptCount val="7"/>
                <c:pt idx="0">
                  <c:v>44.9</c:v>
                </c:pt>
                <c:pt idx="1">
                  <c:v>51.9</c:v>
                </c:pt>
                <c:pt idx="2">
                  <c:v>60.5</c:v>
                </c:pt>
                <c:pt idx="3">
                  <c:v>67.599999999999994</c:v>
                </c:pt>
                <c:pt idx="4">
                  <c:v>75.3</c:v>
                </c:pt>
                <c:pt idx="5">
                  <c:v>75.2</c:v>
                </c:pt>
                <c:pt idx="6">
                  <c:v>76.599999999999994</c:v>
                </c:pt>
              </c:numCache>
            </c:numRef>
          </c:val>
        </c:ser>
        <c:ser>
          <c:idx val="1"/>
          <c:order val="1"/>
          <c:tx>
            <c:strRef>
              <c:f>Лист1!$A$13</c:f>
              <c:strCache>
                <c:ptCount val="1"/>
                <c:pt idx="0">
                  <c:v>Собственные средства (капитал) банковского сектора, в % к ВВП (правая шкала)</c:v>
                </c:pt>
              </c:strCache>
            </c:strRef>
          </c:tx>
          <c:marker>
            <c:symbol val="none"/>
          </c:marker>
          <c:cat>
            <c:numRef>
              <c:f>Лист1!$B$11:$H$11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Лист1!$B$13:$H$13</c:f>
              <c:numCache>
                <c:formatCode>General</c:formatCode>
                <c:ptCount val="7"/>
                <c:pt idx="0">
                  <c:v>5.7</c:v>
                </c:pt>
                <c:pt idx="1">
                  <c:v>6.3</c:v>
                </c:pt>
                <c:pt idx="2">
                  <c:v>8</c:v>
                </c:pt>
                <c:pt idx="3">
                  <c:v>9.2000000000000011</c:v>
                </c:pt>
                <c:pt idx="4">
                  <c:v>11.8</c:v>
                </c:pt>
                <c:pt idx="5">
                  <c:v>14</c:v>
                </c:pt>
                <c:pt idx="6">
                  <c:v>12.6</c:v>
                </c:pt>
              </c:numCache>
            </c:numRef>
          </c:val>
        </c:ser>
        <c:marker val="1"/>
        <c:axId val="36634624"/>
        <c:axId val="36636160"/>
      </c:lineChart>
      <c:dateAx>
        <c:axId val="36634624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6636160"/>
        <c:crosses val="autoZero"/>
        <c:auto val="1"/>
        <c:lblOffset val="100"/>
      </c:dateAx>
      <c:valAx>
        <c:axId val="36636160"/>
        <c:scaling>
          <c:orientation val="minMax"/>
        </c:scaling>
        <c:axPos val="l"/>
        <c:majorGridlines/>
        <c:numFmt formatCode="General" sourceLinked="1"/>
        <c:tickLblPos val="nextTo"/>
        <c:crossAx val="36634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Кредиты и прочие размещенные средства, предоставленные нефинансовым организациям и физическим лицам, включая просроченную задолженность (млрд. руб.)</c:v>
                </c:pt>
              </c:strCache>
            </c:strRef>
          </c:tx>
          <c:cat>
            <c:numRef>
              <c:f>Лист1!$B$2:$H$2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Лист1!$B$3:$H$3</c:f>
              <c:numCache>
                <c:formatCode>General</c:formatCode>
                <c:ptCount val="7"/>
                <c:pt idx="0">
                  <c:v>5453</c:v>
                </c:pt>
                <c:pt idx="1">
                  <c:v>8031</c:v>
                </c:pt>
                <c:pt idx="2">
                  <c:v>12287</c:v>
                </c:pt>
                <c:pt idx="3">
                  <c:v>16527</c:v>
                </c:pt>
                <c:pt idx="4">
                  <c:v>16116</c:v>
                </c:pt>
                <c:pt idx="5">
                  <c:v>18148</c:v>
                </c:pt>
                <c:pt idx="6">
                  <c:v>23266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Ценные бумаги, приобретенные кредитными организациями (млрд. руб.)</c:v>
                </c:pt>
              </c:strCache>
            </c:strRef>
          </c:tx>
          <c:cat>
            <c:numRef>
              <c:f>Лист1!$B$2:$H$2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Лист1!$B$4:$H$4</c:f>
              <c:numCache>
                <c:formatCode>General</c:formatCode>
                <c:ptCount val="7"/>
                <c:pt idx="0">
                  <c:v>1400</c:v>
                </c:pt>
                <c:pt idx="1">
                  <c:v>1745</c:v>
                </c:pt>
                <c:pt idx="2">
                  <c:v>2251</c:v>
                </c:pt>
                <c:pt idx="3">
                  <c:v>2365</c:v>
                </c:pt>
                <c:pt idx="4">
                  <c:v>4309</c:v>
                </c:pt>
                <c:pt idx="5">
                  <c:v>5859</c:v>
                </c:pt>
                <c:pt idx="6">
                  <c:v>6211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Вклады физических лиц (млрд. руб.)</c:v>
                </c:pt>
              </c:strCache>
            </c:strRef>
          </c:tx>
          <c:cat>
            <c:numRef>
              <c:f>Лист1!$B$2:$H$2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Лист1!$B$5:$H$5</c:f>
              <c:numCache>
                <c:formatCode>General</c:formatCode>
                <c:ptCount val="7"/>
                <c:pt idx="0">
                  <c:v>2761</c:v>
                </c:pt>
                <c:pt idx="1">
                  <c:v>3810</c:v>
                </c:pt>
                <c:pt idx="2">
                  <c:v>5159</c:v>
                </c:pt>
                <c:pt idx="3">
                  <c:v>5907</c:v>
                </c:pt>
                <c:pt idx="4">
                  <c:v>7485</c:v>
                </c:pt>
                <c:pt idx="5">
                  <c:v>9818</c:v>
                </c:pt>
                <c:pt idx="6">
                  <c:v>11871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Средства, привлеченные от организаций (млрд. руб.)</c:v>
                </c:pt>
              </c:strCache>
            </c:strRef>
          </c:tx>
          <c:cat>
            <c:numRef>
              <c:f>Лист1!$B$2:$H$2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Лист1!$B$6:$H$6</c:f>
              <c:numCache>
                <c:formatCode>General</c:formatCode>
                <c:ptCount val="7"/>
                <c:pt idx="0">
                  <c:v>3139</c:v>
                </c:pt>
                <c:pt idx="1">
                  <c:v>4790</c:v>
                </c:pt>
                <c:pt idx="2">
                  <c:v>7053</c:v>
                </c:pt>
                <c:pt idx="3">
                  <c:v>8775</c:v>
                </c:pt>
                <c:pt idx="4">
                  <c:v>9557</c:v>
                </c:pt>
                <c:pt idx="5">
                  <c:v>11129</c:v>
                </c:pt>
                <c:pt idx="6">
                  <c:v>13995</c:v>
                </c:pt>
              </c:numCache>
            </c:numRef>
          </c:val>
        </c:ser>
        <c:shape val="cylinder"/>
        <c:axId val="37367808"/>
        <c:axId val="37369344"/>
        <c:axId val="0"/>
      </c:bar3DChart>
      <c:dateAx>
        <c:axId val="37367808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369344"/>
        <c:crosses val="autoZero"/>
        <c:auto val="1"/>
        <c:lblOffset val="100"/>
      </c:dateAx>
      <c:valAx>
        <c:axId val="37369344"/>
        <c:scaling>
          <c:orientation val="minMax"/>
        </c:scaling>
        <c:axPos val="l"/>
        <c:majorGridlines/>
        <c:numFmt formatCode="General" sourceLinked="1"/>
        <c:tickLblPos val="nextTo"/>
        <c:crossAx val="373678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65555549855942385"/>
          <c:y val="4.9198381452318543E-2"/>
          <c:w val="0.34166666666666706"/>
          <c:h val="0.94789916885389403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Лист1!$A$8:$A$16</c:f>
              <c:strCache>
                <c:ptCount val="9"/>
                <c:pt idx="0">
                  <c:v>обрабатывающие производства</c:v>
                </c:pt>
                <c:pt idx="1">
                  <c:v>оптовая и розничная торговля</c:v>
                </c:pt>
                <c:pt idx="2">
                  <c:v>физические  лица</c:v>
                </c:pt>
                <c:pt idx="3">
                  <c:v>транспорт</c:v>
                </c:pt>
                <c:pt idx="4">
                  <c:v>строительство</c:v>
                </c:pt>
                <c:pt idx="5">
                  <c:v>производство электроэнергии и газа</c:v>
                </c:pt>
                <c:pt idx="6">
                  <c:v>добыча полезных ископаемых</c:v>
                </c:pt>
                <c:pt idx="7">
                  <c:v>сельског хозяйство</c:v>
                </c:pt>
                <c:pt idx="8">
                  <c:v>прочие отрасли</c:v>
                </c:pt>
              </c:strCache>
            </c:strRef>
          </c:cat>
          <c:val>
            <c:numRef>
              <c:f>Лист1!$B$8:$B$16</c:f>
              <c:numCache>
                <c:formatCode>0.00%</c:formatCode>
                <c:ptCount val="9"/>
                <c:pt idx="0">
                  <c:v>0.15200000000000005</c:v>
                </c:pt>
                <c:pt idx="1">
                  <c:v>0.15800000000000006</c:v>
                </c:pt>
                <c:pt idx="2">
                  <c:v>0.26100000000000001</c:v>
                </c:pt>
                <c:pt idx="3">
                  <c:v>5.1000000000000004E-2</c:v>
                </c:pt>
                <c:pt idx="4">
                  <c:v>5.5999999999999994E-2</c:v>
                </c:pt>
                <c:pt idx="5">
                  <c:v>3.0000000000000002E-2</c:v>
                </c:pt>
                <c:pt idx="6">
                  <c:v>2.8999999999999998E-2</c:v>
                </c:pt>
                <c:pt idx="7">
                  <c:v>4.8000000000000001E-2</c:v>
                </c:pt>
                <c:pt idx="8">
                  <c:v>0.21600000000000008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aseline="0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Лист2!$B$1</c:f>
              <c:strCache>
                <c:ptCount val="1"/>
                <c:pt idx="0">
                  <c:v>Норматив достаточности капитала</c:v>
                </c:pt>
              </c:strCache>
            </c:strRef>
          </c:tx>
          <c:cat>
            <c:numRef>
              <c:f>Лист2!$A$2:$A$41</c:f>
              <c:numCache>
                <c:formatCode>dd/mm/yyyy</c:formatCode>
                <c:ptCount val="40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40909</c:v>
                </c:pt>
                <c:pt idx="38">
                  <c:v>40969</c:v>
                </c:pt>
                <c:pt idx="39">
                  <c:v>41000</c:v>
                </c:pt>
              </c:numCache>
            </c:numRef>
          </c:cat>
          <c:val>
            <c:numRef>
              <c:f>Лист2!$B$2:$B$41</c:f>
              <c:numCache>
                <c:formatCode>General</c:formatCode>
                <c:ptCount val="40"/>
                <c:pt idx="0">
                  <c:v>14.3</c:v>
                </c:pt>
                <c:pt idx="1">
                  <c:v>14.5</c:v>
                </c:pt>
                <c:pt idx="2">
                  <c:v>14.1</c:v>
                </c:pt>
                <c:pt idx="3">
                  <c:v>14.1</c:v>
                </c:pt>
                <c:pt idx="4">
                  <c:v>13.2</c:v>
                </c:pt>
                <c:pt idx="5">
                  <c:v>12.9</c:v>
                </c:pt>
                <c:pt idx="6">
                  <c:v>12.6</c:v>
                </c:pt>
                <c:pt idx="7">
                  <c:v>12.5</c:v>
                </c:pt>
                <c:pt idx="8">
                  <c:v>12.4</c:v>
                </c:pt>
                <c:pt idx="9">
                  <c:v>12.4</c:v>
                </c:pt>
                <c:pt idx="10">
                  <c:v>12.3</c:v>
                </c:pt>
                <c:pt idx="11">
                  <c:v>14.8</c:v>
                </c:pt>
                <c:pt idx="12">
                  <c:v>14.9</c:v>
                </c:pt>
                <c:pt idx="13">
                  <c:v>15.3</c:v>
                </c:pt>
                <c:pt idx="14">
                  <c:v>15.6</c:v>
                </c:pt>
                <c:pt idx="15">
                  <c:v>15.9</c:v>
                </c:pt>
                <c:pt idx="16">
                  <c:v>16.899999999999999</c:v>
                </c:pt>
                <c:pt idx="17">
                  <c:v>17.3</c:v>
                </c:pt>
                <c:pt idx="18">
                  <c:v>17.600000000000001</c:v>
                </c:pt>
                <c:pt idx="19">
                  <c:v>17.899999999999999</c:v>
                </c:pt>
                <c:pt idx="20">
                  <c:v>17.899999999999999</c:v>
                </c:pt>
                <c:pt idx="21">
                  <c:v>19.5</c:v>
                </c:pt>
                <c:pt idx="22">
                  <c:v>20.399999999999999</c:v>
                </c:pt>
                <c:pt idx="23">
                  <c:v>20.399999999999999</c:v>
                </c:pt>
                <c:pt idx="24">
                  <c:v>20.399999999999999</c:v>
                </c:pt>
                <c:pt idx="25">
                  <c:v>19.899999999999999</c:v>
                </c:pt>
                <c:pt idx="26">
                  <c:v>20</c:v>
                </c:pt>
                <c:pt idx="27">
                  <c:v>19.899999999999999</c:v>
                </c:pt>
                <c:pt idx="28">
                  <c:v>19.600000000000001</c:v>
                </c:pt>
                <c:pt idx="29">
                  <c:v>18.5</c:v>
                </c:pt>
                <c:pt idx="30">
                  <c:v>18.059999999999999</c:v>
                </c:pt>
                <c:pt idx="31">
                  <c:v>18.32</c:v>
                </c:pt>
                <c:pt idx="32">
                  <c:v>18.32</c:v>
                </c:pt>
                <c:pt idx="33">
                  <c:v>17.59</c:v>
                </c:pt>
                <c:pt idx="34">
                  <c:v>17.34</c:v>
                </c:pt>
                <c:pt idx="35">
                  <c:v>17.16</c:v>
                </c:pt>
                <c:pt idx="36">
                  <c:v>17.22</c:v>
                </c:pt>
                <c:pt idx="37">
                  <c:v>14.7</c:v>
                </c:pt>
                <c:pt idx="38">
                  <c:v>14.7</c:v>
                </c:pt>
                <c:pt idx="39">
                  <c:v>14.6</c:v>
                </c:pt>
              </c:numCache>
            </c:numRef>
          </c:val>
        </c:ser>
        <c:marker val="1"/>
        <c:axId val="37403264"/>
        <c:axId val="37695872"/>
      </c:lineChart>
      <c:dateAx>
        <c:axId val="37403264"/>
        <c:scaling>
          <c:orientation val="minMax"/>
        </c:scaling>
        <c:axPos val="b"/>
        <c:numFmt formatCode="dd/mm/yyyy" sourceLinked="1"/>
        <c:tickLblPos val="nextTo"/>
        <c:crossAx val="37695872"/>
        <c:crosses val="autoZero"/>
        <c:auto val="1"/>
        <c:lblOffset val="100"/>
      </c:dateAx>
      <c:valAx>
        <c:axId val="37695872"/>
        <c:scaling>
          <c:orientation val="minMax"/>
        </c:scaling>
        <c:axPos val="l"/>
        <c:majorGridlines/>
        <c:numFmt formatCode="General" sourceLinked="1"/>
        <c:tickLblPos val="nextTo"/>
        <c:crossAx val="3740326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Лист1!$A$16</c:f>
              <c:strCache>
                <c:ptCount val="1"/>
                <c:pt idx="0">
                  <c:v>Кредиты и прочие размещенные средства, предоставленные нефинансовым организациям и физическим лицам, включая просроченную задолженность (млрд. руб.)</c:v>
                </c:pt>
              </c:strCache>
            </c:strRef>
          </c:tx>
          <c:cat>
            <c:numRef>
              <c:f>Лист1!$B$15:$H$15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Лист1!$B$16:$H$16</c:f>
              <c:numCache>
                <c:formatCode>General</c:formatCode>
                <c:ptCount val="7"/>
                <c:pt idx="0">
                  <c:v>5453</c:v>
                </c:pt>
                <c:pt idx="1">
                  <c:v>8031</c:v>
                </c:pt>
                <c:pt idx="2">
                  <c:v>12287</c:v>
                </c:pt>
                <c:pt idx="3">
                  <c:v>16527</c:v>
                </c:pt>
                <c:pt idx="4">
                  <c:v>16116</c:v>
                </c:pt>
                <c:pt idx="5">
                  <c:v>18148</c:v>
                </c:pt>
                <c:pt idx="6">
                  <c:v>23266</c:v>
                </c:pt>
              </c:numCache>
            </c:numRef>
          </c:val>
        </c:ser>
        <c:ser>
          <c:idx val="1"/>
          <c:order val="1"/>
          <c:tx>
            <c:strRef>
              <c:f>Лист1!$A$17</c:f>
              <c:strCache>
                <c:ptCount val="1"/>
                <c:pt idx="0">
                  <c:v>Привлченные средства организаций и физических лиц</c:v>
                </c:pt>
              </c:strCache>
            </c:strRef>
          </c:tx>
          <c:cat>
            <c:numRef>
              <c:f>Лист1!$B$15:$H$15</c:f>
              <c:numCache>
                <c:formatCode>dd/mm/yyyy</c:formatCode>
                <c:ptCount val="7"/>
                <c:pt idx="0">
                  <c:v>38718</c:v>
                </c:pt>
                <c:pt idx="1">
                  <c:v>39083</c:v>
                </c:pt>
                <c:pt idx="2">
                  <c:v>39448</c:v>
                </c:pt>
                <c:pt idx="3">
                  <c:v>39814</c:v>
                </c:pt>
                <c:pt idx="4">
                  <c:v>40179</c:v>
                </c:pt>
                <c:pt idx="5">
                  <c:v>40544</c:v>
                </c:pt>
                <c:pt idx="6">
                  <c:v>40909</c:v>
                </c:pt>
              </c:numCache>
            </c:numRef>
          </c:cat>
          <c:val>
            <c:numRef>
              <c:f>Лист1!$B$17:$H$17</c:f>
              <c:numCache>
                <c:formatCode>General</c:formatCode>
                <c:ptCount val="7"/>
                <c:pt idx="0">
                  <c:v>5900</c:v>
                </c:pt>
                <c:pt idx="1">
                  <c:v>8600</c:v>
                </c:pt>
                <c:pt idx="2">
                  <c:v>12212</c:v>
                </c:pt>
                <c:pt idx="3">
                  <c:v>14682</c:v>
                </c:pt>
                <c:pt idx="4">
                  <c:v>17042</c:v>
                </c:pt>
                <c:pt idx="5">
                  <c:v>20947</c:v>
                </c:pt>
                <c:pt idx="6">
                  <c:v>25866</c:v>
                </c:pt>
              </c:numCache>
            </c:numRef>
          </c:val>
        </c:ser>
        <c:shape val="cylinder"/>
        <c:axId val="37722368"/>
        <c:axId val="37736448"/>
        <c:axId val="0"/>
      </c:bar3DChart>
      <c:dateAx>
        <c:axId val="37722368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ru-RU"/>
          </a:p>
        </c:txPr>
        <c:crossAx val="37736448"/>
        <c:crosses val="autoZero"/>
        <c:auto val="1"/>
        <c:lblOffset val="100"/>
      </c:dateAx>
      <c:valAx>
        <c:axId val="37736448"/>
        <c:scaling>
          <c:orientation val="minMax"/>
        </c:scaling>
        <c:axPos val="l"/>
        <c:majorGridlines/>
        <c:numFmt formatCode="General" sourceLinked="1"/>
        <c:tickLblPos val="nextTo"/>
        <c:crossAx val="377223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4722222222222225"/>
          <c:y val="3.0871974336541281E-2"/>
          <c:w val="0.3361111111111113"/>
          <c:h val="0.9567745698454359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182186234817813"/>
          <c:y val="6.7692307692307704E-2"/>
          <c:w val="0.65384615384615385"/>
          <c:h val="0.66769230769230825"/>
        </c:manualLayout>
      </c:layout>
      <c:barChart>
        <c:barDir val="col"/>
        <c:grouping val="clustered"/>
        <c:ser>
          <c:idx val="1"/>
          <c:order val="0"/>
          <c:tx>
            <c:strRef>
              <c:f>Лист2!$A$29</c:f>
              <c:strCache>
                <c:ptCount val="1"/>
                <c:pt idx="0">
                  <c:v>Привлеченные средства</c:v>
                </c:pt>
              </c:strCache>
            </c:strRef>
          </c:tx>
          <c:spPr>
            <a:solidFill>
              <a:srgbClr val="993366"/>
            </a:solidFill>
            <a:ln w="12699">
              <a:solidFill>
                <a:srgbClr val="000000"/>
              </a:solidFill>
              <a:prstDash val="solid"/>
            </a:ln>
          </c:spPr>
          <c:cat>
            <c:strRef>
              <c:f>Лист2!$B$28:$E$28</c:f>
              <c:strCache>
                <c:ptCount val="4"/>
                <c:pt idx="0">
                  <c:v>1.01.2010</c:v>
                </c:pt>
                <c:pt idx="1">
                  <c:v>1.01.2011</c:v>
                </c:pt>
                <c:pt idx="2">
                  <c:v>1.01.2012</c:v>
                </c:pt>
                <c:pt idx="3">
                  <c:v>1.04.2012</c:v>
                </c:pt>
              </c:strCache>
            </c:strRef>
          </c:cat>
          <c:val>
            <c:numRef>
              <c:f>Лист2!$B$29:$E$29</c:f>
              <c:numCache>
                <c:formatCode>General</c:formatCode>
                <c:ptCount val="4"/>
                <c:pt idx="0">
                  <c:v>941.9</c:v>
                </c:pt>
                <c:pt idx="1">
                  <c:v>1736</c:v>
                </c:pt>
                <c:pt idx="2">
                  <c:v>2032.5</c:v>
                </c:pt>
                <c:pt idx="3">
                  <c:v>2080.9</c:v>
                </c:pt>
              </c:numCache>
            </c:numRef>
          </c:val>
        </c:ser>
        <c:ser>
          <c:idx val="0"/>
          <c:order val="1"/>
          <c:tx>
            <c:strRef>
              <c:f>Лист2!$A$30</c:f>
              <c:strCache>
                <c:ptCount val="1"/>
                <c:pt idx="0">
                  <c:v>Ссудная задолженность</c:v>
                </c:pt>
              </c:strCache>
            </c:strRef>
          </c:tx>
          <c:spPr>
            <a:solidFill>
              <a:srgbClr val="9999FF"/>
            </a:solidFill>
            <a:ln w="12699">
              <a:solidFill>
                <a:srgbClr val="000000"/>
              </a:solidFill>
              <a:prstDash val="solid"/>
            </a:ln>
          </c:spPr>
          <c:cat>
            <c:strRef>
              <c:f>Лист2!$B$28:$E$28</c:f>
              <c:strCache>
                <c:ptCount val="4"/>
                <c:pt idx="0">
                  <c:v>1.01.2010</c:v>
                </c:pt>
                <c:pt idx="1">
                  <c:v>1.01.2011</c:v>
                </c:pt>
                <c:pt idx="2">
                  <c:v>1.01.2012</c:v>
                </c:pt>
                <c:pt idx="3">
                  <c:v>1.04.2012</c:v>
                </c:pt>
              </c:strCache>
            </c:strRef>
          </c:cat>
          <c:val>
            <c:numRef>
              <c:f>Лист2!$B$30:$E$30</c:f>
              <c:numCache>
                <c:formatCode>General</c:formatCode>
                <c:ptCount val="4"/>
                <c:pt idx="0">
                  <c:v>1120.7</c:v>
                </c:pt>
                <c:pt idx="1">
                  <c:v>1643</c:v>
                </c:pt>
                <c:pt idx="2">
                  <c:v>2581.1999999999998</c:v>
                </c:pt>
                <c:pt idx="3">
                  <c:v>2771.7</c:v>
                </c:pt>
              </c:numCache>
            </c:numRef>
          </c:val>
        </c:ser>
        <c:axId val="48867200"/>
        <c:axId val="48881664"/>
      </c:barChart>
      <c:lineChart>
        <c:grouping val="standard"/>
        <c:ser>
          <c:idx val="2"/>
          <c:order val="2"/>
          <c:tx>
            <c:strRef>
              <c:f>Лист2!$A$31</c:f>
              <c:strCache>
                <c:ptCount val="1"/>
                <c:pt idx="0">
                  <c:v>Коэффициент покрытия</c:v>
                </c:pt>
              </c:strCache>
            </c:strRef>
          </c:tx>
          <c:spPr>
            <a:ln w="12699">
              <a:solidFill>
                <a:srgbClr val="FFFF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Лист2!$B$28:$E$28</c:f>
              <c:strCache>
                <c:ptCount val="4"/>
                <c:pt idx="0">
                  <c:v>1.01.2010</c:v>
                </c:pt>
                <c:pt idx="1">
                  <c:v>1.01.2011</c:v>
                </c:pt>
                <c:pt idx="2">
                  <c:v>1.01.2012</c:v>
                </c:pt>
                <c:pt idx="3">
                  <c:v>1.04.2012</c:v>
                </c:pt>
              </c:strCache>
            </c:strRef>
          </c:cat>
          <c:val>
            <c:numRef>
              <c:f>Лист2!$B$31:$E$31</c:f>
              <c:numCache>
                <c:formatCode>0.00%</c:formatCode>
                <c:ptCount val="4"/>
                <c:pt idx="0">
                  <c:v>0.84045685732131703</c:v>
                </c:pt>
                <c:pt idx="1">
                  <c:v>1.0566037735849056</c:v>
                </c:pt>
                <c:pt idx="2">
                  <c:v>0.78742445374244541</c:v>
                </c:pt>
                <c:pt idx="3">
                  <c:v>0.75076667749034953</c:v>
                </c:pt>
              </c:numCache>
            </c:numRef>
          </c:val>
        </c:ser>
        <c:marker val="1"/>
        <c:axId val="48883584"/>
        <c:axId val="48885120"/>
      </c:lineChart>
      <c:catAx>
        <c:axId val="48867200"/>
        <c:scaling>
          <c:orientation val="minMax"/>
        </c:scaling>
        <c:axPos val="b"/>
        <c:numFmt formatCode="@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8881664"/>
        <c:crosses val="autoZero"/>
        <c:lblAlgn val="ctr"/>
        <c:lblOffset val="100"/>
        <c:tickLblSkip val="1"/>
        <c:tickMarkSkip val="1"/>
      </c:catAx>
      <c:valAx>
        <c:axId val="488816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млн. руб.</a:t>
                </a:r>
              </a:p>
            </c:rich>
          </c:tx>
          <c:layout>
            <c:manualLayout>
              <c:xMode val="edge"/>
              <c:yMode val="edge"/>
              <c:x val="2.2267154877245291E-2"/>
              <c:y val="0.30461548556430473"/>
            </c:manualLayout>
          </c:layout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8867200"/>
        <c:crosses val="autoZero"/>
        <c:crossBetween val="between"/>
      </c:valAx>
      <c:catAx>
        <c:axId val="48883584"/>
        <c:scaling>
          <c:orientation val="minMax"/>
        </c:scaling>
        <c:delete val="1"/>
        <c:axPos val="b"/>
        <c:tickLblPos val="none"/>
        <c:crossAx val="48885120"/>
        <c:crosses val="autoZero"/>
        <c:lblAlgn val="ctr"/>
        <c:lblOffset val="100"/>
      </c:catAx>
      <c:valAx>
        <c:axId val="48885120"/>
        <c:scaling>
          <c:orientation val="minMax"/>
        </c:scaling>
        <c:axPos val="r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93117418964604737"/>
              <c:y val="0.37230774278215256"/>
            </c:manualLayout>
          </c:layout>
          <c:spPr>
            <a:noFill/>
            <a:ln w="25399">
              <a:noFill/>
            </a:ln>
          </c:spPr>
        </c:title>
        <c:numFmt formatCode="0.00%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8883584"/>
        <c:crosses val="max"/>
        <c:crossBetween val="between"/>
      </c:valAx>
      <c:spPr>
        <a:solidFill>
          <a:srgbClr val="C0C0C0"/>
        </a:solidFill>
        <a:ln w="12699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2955466986379788"/>
          <c:y val="0.86153838582677156"/>
          <c:w val="0.74089066027240502"/>
          <c:h val="0.13230774278215218"/>
        </c:manualLayout>
      </c:layout>
      <c:spPr>
        <a:solidFill>
          <a:srgbClr val="FFFFFF"/>
        </a:solidFill>
        <a:ln w="25399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8.2496824993650089E-3"/>
          <c:y val="0.16607361653352767"/>
          <c:w val="0.87074980949961966"/>
          <c:h val="0.58114896555661411"/>
        </c:manualLayout>
      </c:layout>
      <c:pie3DChart>
        <c:varyColors val="1"/>
        <c:ser>
          <c:idx val="0"/>
          <c:order val="0"/>
          <c:tx>
            <c:strRef>
              <c:f>Лист3!$E$2</c:f>
              <c:strCache>
                <c:ptCount val="1"/>
                <c:pt idx="0">
                  <c:v>01.01.2011</c:v>
                </c:pt>
              </c:strCache>
            </c:strRef>
          </c:tx>
          <c:dLbls>
            <c:dLbl>
              <c:idx val="0"/>
              <c:numFmt formatCode="0%" sourceLinked="0"/>
              <c:spPr>
                <a:ln w="17427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</c:dLbl>
            <c:numFmt formatCode="0%" sourceLinked="0"/>
            <c:spPr>
              <a:noFill/>
              <a:ln w="17427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Лист3!$F$1:$J$1</c:f>
              <c:strCache>
                <c:ptCount val="5"/>
                <c:pt idx="0">
                  <c:v>Стандартные</c:v>
                </c:pt>
                <c:pt idx="1">
                  <c:v>Нестандартные</c:v>
                </c:pt>
                <c:pt idx="2">
                  <c:v>Сомнительные</c:v>
                </c:pt>
                <c:pt idx="3">
                  <c:v>Проблемные</c:v>
                </c:pt>
                <c:pt idx="4">
                  <c:v>Безнадежные</c:v>
                </c:pt>
              </c:strCache>
            </c:strRef>
          </c:cat>
          <c:val>
            <c:numRef>
              <c:f>Лист3!$F$2:$J$2</c:f>
              <c:numCache>
                <c:formatCode>General</c:formatCode>
                <c:ptCount val="5"/>
                <c:pt idx="0">
                  <c:v>46</c:v>
                </c:pt>
                <c:pt idx="1">
                  <c:v>34</c:v>
                </c:pt>
                <c:pt idx="2">
                  <c:v>11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dLbls>
          <c:showPercent val="1"/>
        </c:dLbls>
      </c:pie3DChart>
      <c:spPr>
        <a:noFill/>
        <a:ln w="17427">
          <a:noFill/>
        </a:ln>
      </c:spPr>
    </c:plotArea>
    <c:legend>
      <c:legendPos val="b"/>
      <c:layout>
        <c:manualLayout>
          <c:xMode val="edge"/>
          <c:yMode val="edge"/>
          <c:x val="0.12528676657353316"/>
          <c:y val="0.7596483639062479"/>
          <c:w val="0.87471323342646712"/>
          <c:h val="0.21943660054368122"/>
        </c:manualLayout>
      </c:layout>
      <c:overlay val="1"/>
      <c:spPr>
        <a:solidFill>
          <a:srgbClr val="FFFFFF"/>
        </a:solidFill>
        <a:ln w="2178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</c:chart>
  <c:spPr>
    <a:solidFill>
      <a:srgbClr val="FFFFFF"/>
    </a:solidFill>
    <a:ln w="2178">
      <a:solidFill>
        <a:srgbClr val="000000"/>
      </a:solidFill>
      <a:prstDash val="solid"/>
    </a:ln>
  </c:spPr>
  <c:txPr>
    <a:bodyPr/>
    <a:lstStyle/>
    <a:p>
      <a:pPr>
        <a:defRPr sz="65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B9FE8-EFF5-4C26-A772-F9A786775291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9E11F-1E63-4BC8-A48A-FDE80A0B9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E2A39-1160-4CC1-BEE0-1C10DFD2693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E2A39-1160-4CC1-BEE0-1C10DFD2693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E2A39-1160-4CC1-BEE0-1C10DFD2693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E2A39-1160-4CC1-BEE0-1C10DFD2693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33830-5DED-4B6F-807F-E58AEFD7822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E2A39-1160-4CC1-BEE0-1C10DFD2693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9F89-4F2C-4207-883A-5D0DE9DBB87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9F89-4F2C-4207-883A-5D0DE9DBB87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9F89-4F2C-4207-883A-5D0DE9DBB87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E2A39-1160-4CC1-BEE0-1C10DFD2693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E11F-1E63-4BC8-A48A-FDE80A0B923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E8C1-B0C4-4C9A-87DF-EF295C069528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92FD1-51AC-41C7-98B3-05590B675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3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Microsoft_Office_Excel_97-20034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_____Microsoft_Office_Excel_97-20035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373216"/>
            <a:ext cx="4137720" cy="432048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</a:rPr>
              <a:t>Д.э.н</a:t>
            </a:r>
            <a:r>
              <a:rPr lang="ru-RU" sz="2000" dirty="0" smtClean="0">
                <a:solidFill>
                  <a:srgbClr val="002060"/>
                </a:solidFill>
              </a:rPr>
              <a:t>., проф. Ларионова И.В.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96344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3568" y="2420888"/>
            <a:ext cx="8136904" cy="1569660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ВЕКТОР РАЗВИТИЯ РОССИЙСКОГО БАНКОВСКОГО СЕКТОРА И ВЫЗОВЫ ВРЕМЕНИ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728" y="334397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ФИНАНСОВЫЙ УНИВЕРСИТЕТ ПРИ ПРАВИТЕЛЬСТВЕ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РОССИЙСКОЙ ФЕДЕРАЦИИ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1412776"/>
            <a:ext cx="49238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КАФЕДРА БАНКИ И БАНКОВСКИЙ МЕНЕДЖМЕНТ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6093296"/>
            <a:ext cx="2708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Москва, 23 мая 2012 года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7009" y="1268760"/>
          <a:ext cx="8887479" cy="5400599"/>
        </p:xfrm>
        <a:graphic>
          <a:graphicData uri="http://schemas.openxmlformats.org/presentationml/2006/ole">
            <p:oleObj spid="_x0000_s49154" name="Диаграмма" r:id="rId4" imgW="4914900" imgH="2781300" progId="Excel.Shee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88640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0066"/>
                </a:solidFill>
              </a:rPr>
              <a:t>Концентрация активов и капитала</a:t>
            </a:r>
            <a:br>
              <a:rPr lang="ru-RU" sz="3200" dirty="0" smtClean="0">
                <a:solidFill>
                  <a:srgbClr val="000066"/>
                </a:solidFill>
              </a:rPr>
            </a:br>
            <a:r>
              <a:rPr lang="ru-RU" sz="3200" dirty="0" smtClean="0">
                <a:solidFill>
                  <a:srgbClr val="000066"/>
                </a:solidFill>
              </a:rPr>
              <a:t>в российском банковском секторе, %</a:t>
            </a:r>
            <a:endParaRPr lang="ru-RU" sz="3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1520" y="1298575"/>
          <a:ext cx="8640960" cy="5263581"/>
        </p:xfrm>
        <a:graphic>
          <a:graphicData uri="http://schemas.openxmlformats.org/presentationml/2006/ole">
            <p:oleObj spid="_x0000_s50178" name="Диаграмма" r:id="rId4" imgW="5314950" imgH="3362325" progId="Excel.Sheet.8">
              <p:embed/>
            </p:oleObj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76200"/>
            <a:ext cx="8363272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rgbClr val="000066"/>
                </a:solidFill>
              </a:rPr>
              <a:t>Вклад крупных и крупнейших банков в структуру операций российского банковского сектора</a:t>
            </a:r>
            <a:endParaRPr lang="ru-RU" sz="2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1520" y="980728"/>
          <a:ext cx="8426450" cy="5597374"/>
        </p:xfrm>
        <a:graphic>
          <a:graphicData uri="http://schemas.openxmlformats.org/presentationml/2006/ole">
            <p:oleObj spid="_x0000_s51202" name="Диаграмма" r:id="rId4" imgW="5505450" imgH="3657600" progId="Excel.Shee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260648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Динамика активов московских и региональных банков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Соотношение ссудной задолженности и основных источников финансирования российского банковского сектора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Соотношение ссудной задолженности и основных источников финансирования региональных кредитных организаций</a:t>
            </a:r>
          </a:p>
        </p:txBody>
      </p:sp>
      <p:graphicFrame>
        <p:nvGraphicFramePr>
          <p:cNvPr id="6" name="Объект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rgbClr val="000066"/>
                </a:solidFill>
              </a:rPr>
              <a:t>Качество кредитного портфеля банковского сектора, %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508000" y="2039938"/>
          <a:ext cx="3937000" cy="364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988840"/>
          <a:ext cx="4270375" cy="3680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35696" y="148478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01.01.2011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148478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01.01.2012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323528" y="1556792"/>
          <a:ext cx="8424936" cy="5112568"/>
        </p:xfrm>
        <a:graphic>
          <a:graphicData uri="http://schemas.openxmlformats.org/presentationml/2006/ole">
            <p:oleObj spid="_x0000_s1026" name="Диаграмма" r:id="rId4" imgW="5886340" imgH="3457487" progId="Excel.Sheet.8">
              <p:embed/>
            </p:oleObj>
          </a:graphicData>
        </a:graphic>
      </p:graphicFrame>
      <p:sp>
        <p:nvSpPr>
          <p:cNvPr id="5" name="Text Box 7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solidFill>
                  <a:srgbClr val="000066"/>
                </a:solidFill>
              </a:rPr>
              <a:t>Динамика показателя прибыли </a:t>
            </a:r>
          </a:p>
          <a:p>
            <a:pPr algn="ctr"/>
            <a:r>
              <a:rPr lang="ru-RU" sz="3200" dirty="0">
                <a:solidFill>
                  <a:srgbClr val="000066"/>
                </a:solidFill>
              </a:rPr>
              <a:t>банковского сектора Российской Федерации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Остается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ряд нерешенных вопросов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на макроэкономическом уровне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в какой мере банковский сектор может внести вклад в решение проблем поступательного экономического роста, соблюдения внутриотраслевых и межотраслевых диспропорций?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почему ему не удается внести более существенный вклад в реализацию общеэкономической политики;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адекватна ли структура и потенциал национального банковского сектора экономики новым вызовам и целевым ориентирам экономического развития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Проблемные области в банковском секторе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высокий уровень концентрации капитала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оценка эффективности работы системно значимых банков и реализуемых ими программ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низкий уровень капитализации банковского сектора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высокий уровень рисков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эффективность управления рисками в условиях </a:t>
            </a:r>
            <a:r>
              <a:rPr lang="ru-RU" dirty="0" smtClean="0">
                <a:solidFill>
                  <a:srgbClr val="002060"/>
                </a:solidFill>
              </a:rPr>
              <a:t>неопределенности на макро и </a:t>
            </a:r>
            <a:r>
              <a:rPr lang="ru-RU" dirty="0" err="1" smtClean="0">
                <a:solidFill>
                  <a:srgbClr val="002060"/>
                </a:solidFill>
              </a:rPr>
              <a:t>микроуровне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Последствия </a:t>
            </a:r>
            <a:r>
              <a:rPr lang="ru-RU" sz="3600" dirty="0" err="1" smtClean="0">
                <a:solidFill>
                  <a:srgbClr val="002060"/>
                </a:solidFill>
              </a:rPr>
              <a:t>проактивного</a:t>
            </a:r>
            <a:r>
              <a:rPr lang="ru-RU" sz="3600" dirty="0" smtClean="0">
                <a:solidFill>
                  <a:srgbClr val="002060"/>
                </a:solidFill>
              </a:rPr>
              <a:t> управления на </a:t>
            </a:r>
            <a:r>
              <a:rPr lang="ru-RU" sz="3600" dirty="0" err="1" smtClean="0">
                <a:solidFill>
                  <a:srgbClr val="002060"/>
                </a:solidFill>
              </a:rPr>
              <a:t>макроуровне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укрупнение финансовых институтов за счет слияний и приватизации;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банки оказываются слишком крупными для органов надзора и для того, чтобы обанкротиться;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невозможно в этой связи обеспечить адекватную систему регулирования;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рост издержек бюджета – «обобществление убытков»;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возрастание рисков  переноса между секторами экономики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Вызовы времени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пессимистические ожидания относительно динамики цен на нефть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замедление темпов экономического роста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сохранение тенденции оттока капитала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снижение индекса промышленного производства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инфляционные ожидания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снижение реальных потребительских расходов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Модель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проактивного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антикризисного управления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макроуровне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54461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2592288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Регулирование и надзор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92896"/>
            <a:ext cx="720080" cy="2448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Дистанционный надзор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2492896"/>
            <a:ext cx="648072" cy="2448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Контактный надзор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492896"/>
            <a:ext cx="648072" cy="24482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Система ранней диагностики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043608" y="2204864"/>
            <a:ext cx="1080120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340768"/>
            <a:ext cx="5832648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Предупреждение кризиса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3563888" y="2060848"/>
            <a:ext cx="792088" cy="16561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Финансовые инструменты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5652120" y="1988840"/>
            <a:ext cx="792088" cy="18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Операционные инструменты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7596336" y="1988840"/>
            <a:ext cx="792088" cy="18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Структурные инструменты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652120" y="2204864"/>
            <a:ext cx="122413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3573016"/>
            <a:ext cx="504056" cy="2880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Кредиты Банка России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3888" y="3573016"/>
            <a:ext cx="504056" cy="2880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Выкуп активов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3573016"/>
            <a:ext cx="504056" cy="2880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Рекапитализация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3573016"/>
            <a:ext cx="504056" cy="2880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Непрямые методы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36096" y="3573016"/>
            <a:ext cx="1584176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Смена менеджеров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4437112"/>
            <a:ext cx="158417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Рационализация издержек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5301208"/>
            <a:ext cx="1584176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Твининг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08304" y="3573016"/>
            <a:ext cx="158417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Ликвидация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08304" y="4293096"/>
            <a:ext cx="1584176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Реорганизация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08304" y="5157192"/>
            <a:ext cx="158417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Продажа активов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08304" y="5877272"/>
            <a:ext cx="158417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Приватизация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3707904" y="3356992"/>
            <a:ext cx="86409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5868144" y="3356992"/>
            <a:ext cx="720080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7812360" y="3356992"/>
            <a:ext cx="648072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Модель реактивного антикризисного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управления на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микроуровне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2808312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Организационно-информационный блок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556792"/>
            <a:ext cx="2736304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Функциональный блок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1556792"/>
            <a:ext cx="2520280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Операционный блок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2996952"/>
            <a:ext cx="936104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Мониторинг  и прогнозирование кризисный явлений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3968" y="2996952"/>
            <a:ext cx="864096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Постоянное  уточнение системы индикаторов раннего реагирования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2996952"/>
            <a:ext cx="792088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Управление (реструктуризация) структурой  баланса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2996952"/>
            <a:ext cx="792088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Рационализация и снижение издержек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68344" y="2996952"/>
            <a:ext cx="936104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Продвижение новых продуктов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2996952"/>
            <a:ext cx="792088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Субъекты управления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2996952"/>
            <a:ext cx="936104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Информационные базы данных макро и микро индикаторов финансовой стабильности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259632" y="2708920"/>
            <a:ext cx="57606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139952" y="2708920"/>
            <a:ext cx="86409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308304" y="2708920"/>
            <a:ext cx="720080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600200"/>
            <a:ext cx="761804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СПАСИБО ЗА ВНИМАНИЕ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340768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3326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ОТНОШЕНИЕ БАНКОВСКИХ АКТИВОВ К ВВП, в %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Прогноз роста экономики России</a:t>
            </a:r>
            <a:endParaRPr lang="ru-RU" sz="36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Динамика совокупных активов банковского сектора и собственных средств к ВВП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Изменение регулятивных требований и ликвидности в банковском секторе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Диаграмма 23"/>
          <p:cNvGraphicFramePr>
            <a:graphicFrameLocks/>
          </p:cNvGraphicFramePr>
          <p:nvPr/>
        </p:nvGraphicFramePr>
        <p:xfrm>
          <a:off x="467544" y="1628800"/>
          <a:ext cx="8208912" cy="4464496"/>
        </p:xfrm>
        <a:graphic>
          <a:graphicData uri="http://schemas.openxmlformats.org/presentationml/2006/ole">
            <p:oleObj spid="_x0000_s36865" name="Диаграмма" r:id="rId4" imgW="5956308" imgH="2804403" progId="Excel.Sheet.8">
              <p:embed/>
            </p:oleObj>
          </a:graphicData>
        </a:graphic>
      </p:graphicFrame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Динамика некоторых статей активов и обязательств банковского сектора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268760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Кредитные вложения по видам экономической деятельности </a:t>
            </a:r>
            <a:r>
              <a:rPr lang="ru-RU" sz="2800" dirty="0" smtClean="0">
                <a:solidFill>
                  <a:srgbClr val="002060"/>
                </a:solidFill>
              </a:rPr>
              <a:t>(01.04.2012 г.)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23528" y="980728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0"/>
            <a:ext cx="74832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0066"/>
                </a:solidFill>
              </a:rPr>
              <a:t>Динамика норматива достаточности </a:t>
            </a:r>
          </a:p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капитала</a:t>
            </a:r>
            <a:endParaRPr lang="ru-RU" sz="3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442</Words>
  <Application>Microsoft Office PowerPoint</Application>
  <PresentationFormat>Экран (4:3)</PresentationFormat>
  <Paragraphs>113</Paragraphs>
  <Slides>22</Slides>
  <Notes>22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Диаграмма</vt:lpstr>
      <vt:lpstr>Слайд 1</vt:lpstr>
      <vt:lpstr>Вызовы времени</vt:lpstr>
      <vt:lpstr>Слайд 3</vt:lpstr>
      <vt:lpstr>Прогноз роста экономики России</vt:lpstr>
      <vt:lpstr>Динамика совокупных активов банковского сектора и собственных средств к ВВП</vt:lpstr>
      <vt:lpstr>Изменение регулятивных требований и ликвидности в банковском секторе</vt:lpstr>
      <vt:lpstr>Динамика некоторых статей активов и обязательств банковского сектора</vt:lpstr>
      <vt:lpstr>Кредитные вложения по видам экономической деятельности (01.04.2012 г.)</vt:lpstr>
      <vt:lpstr>Слайд 9</vt:lpstr>
      <vt:lpstr>Слайд 10</vt:lpstr>
      <vt:lpstr>Слайд 11</vt:lpstr>
      <vt:lpstr>Слайд 12</vt:lpstr>
      <vt:lpstr>Соотношение ссудной задолженности и основных источников финансирования российского банковского сектора</vt:lpstr>
      <vt:lpstr>Соотношение ссудной задолженности и основных источников финансирования региональных кредитных организаций</vt:lpstr>
      <vt:lpstr>Качество кредитного портфеля банковского сектора, %</vt:lpstr>
      <vt:lpstr>Динамика показателя прибыли  банковского сектора Российской Федерации</vt:lpstr>
      <vt:lpstr>Остается ряд нерешенных вопросов на макроэкономическом уровне</vt:lpstr>
      <vt:lpstr>Проблемные области в банковском секторе</vt:lpstr>
      <vt:lpstr>Последствия проактивного управления на макроуровне</vt:lpstr>
      <vt:lpstr>Модель проактивного антикризисного управления на макроуровне</vt:lpstr>
      <vt:lpstr>Модель реактивного антикризисного управления на микроуровне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29</cp:revision>
  <dcterms:created xsi:type="dcterms:W3CDTF">2012-05-22T18:07:07Z</dcterms:created>
  <dcterms:modified xsi:type="dcterms:W3CDTF">2012-05-23T07:06:41Z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30409728</vt:i4>
  </property>
  <property fmtid="{D5CDD505-2E9C-101B-9397-08002B2CF9AE}" pid="3" name="_NewReviewCycle">
    <vt:lpwstr/>
  </property>
  <property fmtid="{D5CDD505-2E9C-101B-9397-08002B2CF9AE}" pid="4" name="_EmailSubject">
    <vt:lpwstr>Публикация презентаций CFO кр.стола (3часть)</vt:lpwstr>
  </property>
  <property fmtid="{D5CDD505-2E9C-101B-9397-08002B2CF9AE}" pid="5" name="_AuthorEmail">
    <vt:lpwstr>svetlana.korepina@sap.com</vt:lpwstr>
  </property>
  <property fmtid="{D5CDD505-2E9C-101B-9397-08002B2CF9AE}" pid="6" name="_AuthorEmailDisplayName">
    <vt:lpwstr>Korepina, Svetlana (external)</vt:lpwstr>
  </property>
</Properties>
</file>